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07" r:id="rId7"/>
    <p:sldId id="308" r:id="rId8"/>
    <p:sldId id="309" r:id="rId9"/>
    <p:sldId id="261" r:id="rId10"/>
    <p:sldId id="263" r:id="rId11"/>
    <p:sldId id="264" r:id="rId12"/>
    <p:sldId id="265" r:id="rId13"/>
    <p:sldId id="266" r:id="rId14"/>
    <p:sldId id="267" r:id="rId15"/>
    <p:sldId id="269" r:id="rId16"/>
    <p:sldId id="270" r:id="rId17"/>
    <p:sldId id="271" r:id="rId18"/>
    <p:sldId id="272" r:id="rId19"/>
    <p:sldId id="273" r:id="rId20"/>
    <p:sldId id="274" r:id="rId21"/>
    <p:sldId id="275" r:id="rId22"/>
    <p:sldId id="276" r:id="rId23"/>
    <p:sldId id="279" r:id="rId24"/>
    <p:sldId id="280" r:id="rId25"/>
    <p:sldId id="283" r:id="rId26"/>
    <p:sldId id="281" r:id="rId27"/>
    <p:sldId id="285" r:id="rId28"/>
    <p:sldId id="288" r:id="rId29"/>
    <p:sldId id="303" r:id="rId30"/>
    <p:sldId id="304" r:id="rId31"/>
    <p:sldId id="305" r:id="rId32"/>
    <p:sldId id="289" r:id="rId33"/>
    <p:sldId id="292" r:id="rId34"/>
    <p:sldId id="291" r:id="rId35"/>
    <p:sldId id="290" r:id="rId36"/>
    <p:sldId id="293" r:id="rId37"/>
    <p:sldId id="294" r:id="rId38"/>
    <p:sldId id="295" r:id="rId39"/>
    <p:sldId id="306" r:id="rId40"/>
    <p:sldId id="296" r:id="rId41"/>
    <p:sldId id="299" r:id="rId42"/>
    <p:sldId id="297" r:id="rId43"/>
    <p:sldId id="300" r:id="rId44"/>
    <p:sldId id="301" r:id="rId45"/>
    <p:sldId id="302" r:id="rId4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7CE4"/>
    <a:srgbClr val="2332D0"/>
    <a:srgbClr val="B8BCC4"/>
    <a:srgbClr val="7678A8"/>
    <a:srgbClr val="B4B4D1"/>
    <a:srgbClr val="C3C5DE"/>
    <a:srgbClr val="EFEFF3"/>
    <a:srgbClr val="9498C8"/>
    <a:srgbClr val="D4CC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54" d="100"/>
          <a:sy n="154" d="100"/>
        </p:scale>
        <p:origin x="50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36059F-DB96-6B12-44BF-D4CD1D92A88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C703DA9-2878-A3D4-0D17-B5F3399D71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7DBEC77-395B-BB08-761D-C234E5C23D1B}"/>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9830A572-4A48-4956-AA44-FA1E8A158E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FF3FF46-C7B2-273D-6F0B-C7FBCBF1A7D0}"/>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611328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9DAD27-5F17-251B-D360-62987514812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EA6244DF-6B2B-9D44-6360-CD47303A683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780EBC8-F3AF-9129-A650-980D87EDF28F}"/>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7BE79174-0973-42DC-1CEA-2ABEF8BA61B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23F1C9D-E2A0-F9A4-DF7D-FE147D3012D7}"/>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588870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17629C0-3579-6002-9CE5-FF16234E7A6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6BCAF0D-3C4A-44D6-8E48-C9EFF53364C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9AF3929-16BE-F4EE-77F9-439DAD38768E}"/>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FE668602-6DB3-0F31-1991-B58A0BF7C5B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1D310C-ADE2-5CD5-2350-7559039E7741}"/>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2627132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C90F1-83A5-CED1-E4F9-6F08C30609C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9DFAC3A-91D9-E261-6953-B46D6954615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0F3F59-354E-63F3-E0C7-AD6DE01A53D0}"/>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BCF357AB-98A6-7285-40F3-86C2C0C6961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8ABEEE7-E26F-2ED5-CC09-B5F61BC4A72E}"/>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298174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C2B766-6BEE-9B5A-9EA1-7A808648C5E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DFBCBD9-A976-AD4E-1C6B-41EBAE7BA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D25DA1E-B0DA-DE93-9DA2-F1760CF1BA43}"/>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95E5F539-D93A-54C1-ECAD-9FC60368069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9835F68-2501-677F-E2C1-5C57D4005683}"/>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2540747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192769-4915-6EDE-0123-2B77D5DF65E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53EDDEE-E14E-FDCC-FB59-38EBBC5732C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D02D635-DF56-9CF0-0C3E-3753431FF72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09ACBD1-B8A4-D531-0978-CFFEDFFA1FAB}"/>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6" name="Espace réservé du pied de page 5">
            <a:extLst>
              <a:ext uri="{FF2B5EF4-FFF2-40B4-BE49-F238E27FC236}">
                <a16:creationId xmlns:a16="http://schemas.microsoft.com/office/drawing/2014/main" id="{1C79DD07-B5E9-D415-E87C-4C0B8B1F68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97D5126-F107-2C40-3F50-DDE0DEDAED83}"/>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1341722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20B8D4-B0CD-2E09-26F5-C152213E721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6068A31-0AC4-B436-9F4F-0E083151A4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D25C36A-04A5-6584-FB31-E53CDEEC7DF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CB7E82A-14FE-981B-4B9C-AAE779BD69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52FA71F-48B5-CA0D-EADB-693A5D475A94}"/>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0496734-886D-A2E9-B56E-2A4FF41E091B}"/>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8" name="Espace réservé du pied de page 7">
            <a:extLst>
              <a:ext uri="{FF2B5EF4-FFF2-40B4-BE49-F238E27FC236}">
                <a16:creationId xmlns:a16="http://schemas.microsoft.com/office/drawing/2014/main" id="{E70FCFF7-A6E7-1210-9932-D0397DD4AD6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ED84989-11B4-4EBC-A5B0-3DC9E299C54C}"/>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78046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A843ED-1C41-7044-C6D9-28ACCA8784F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4E67FA8-584B-A395-7D68-3CC5E4BDEE22}"/>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4" name="Espace réservé du pied de page 3">
            <a:extLst>
              <a:ext uri="{FF2B5EF4-FFF2-40B4-BE49-F238E27FC236}">
                <a16:creationId xmlns:a16="http://schemas.microsoft.com/office/drawing/2014/main" id="{BCCE20FE-427A-3EE0-9E8D-7933BF047D4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45A6F51-539F-C704-EC72-552E321DFB63}"/>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131041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7A61D53-BFEC-FED8-6E15-03C8AA7E6D51}"/>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3" name="Espace réservé du pied de page 2">
            <a:extLst>
              <a:ext uri="{FF2B5EF4-FFF2-40B4-BE49-F238E27FC236}">
                <a16:creationId xmlns:a16="http://schemas.microsoft.com/office/drawing/2014/main" id="{B08FBBBA-E82D-7E5E-C025-3B3503E5275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3B1A892-0573-C2F8-8FA9-543CC58F614D}"/>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2817197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A6ED76-4C76-CE4F-BF24-8A7F7D680D6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A0873F6-BB93-FC4A-2392-4E42451AF8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F70FAA0-14D9-5176-8045-59226DEBC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48A7551-FDCD-3343-57A2-F03DB6789B8D}"/>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6" name="Espace réservé du pied de page 5">
            <a:extLst>
              <a:ext uri="{FF2B5EF4-FFF2-40B4-BE49-F238E27FC236}">
                <a16:creationId xmlns:a16="http://schemas.microsoft.com/office/drawing/2014/main" id="{20C17216-ACDA-7AE3-33A3-6BDB0164D71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F75FA4-F678-48B9-6406-D6F41B603CC9}"/>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2823993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14C55-36B1-EDCD-3510-B4F08A5E4C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4ACBFB1-57A9-458A-08A6-5E1E7877DA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F249C78-A6B5-B7AF-93B7-1AEC3E40B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7AE1324-2EDA-D65B-FA14-ED19A7C6F25B}"/>
              </a:ext>
            </a:extLst>
          </p:cNvPr>
          <p:cNvSpPr>
            <a:spLocks noGrp="1"/>
          </p:cNvSpPr>
          <p:nvPr>
            <p:ph type="dt" sz="half" idx="10"/>
          </p:nvPr>
        </p:nvSpPr>
        <p:spPr/>
        <p:txBody>
          <a:bodyPr/>
          <a:lstStyle/>
          <a:p>
            <a:fld id="{E15A5BD1-3F4C-4946-9207-FEE7DD1F540F}" type="datetimeFigureOut">
              <a:rPr lang="fr-FR" smtClean="0"/>
              <a:t>21/04/2023</a:t>
            </a:fld>
            <a:endParaRPr lang="fr-FR"/>
          </a:p>
        </p:txBody>
      </p:sp>
      <p:sp>
        <p:nvSpPr>
          <p:cNvPr id="6" name="Espace réservé du pied de page 5">
            <a:extLst>
              <a:ext uri="{FF2B5EF4-FFF2-40B4-BE49-F238E27FC236}">
                <a16:creationId xmlns:a16="http://schemas.microsoft.com/office/drawing/2014/main" id="{9D557F89-D47D-3149-6C57-60CF4B74EFC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7F31CE3-CA8D-A823-C475-79BB9B68A155}"/>
              </a:ext>
            </a:extLst>
          </p:cNvPr>
          <p:cNvSpPr>
            <a:spLocks noGrp="1"/>
          </p:cNvSpPr>
          <p:nvPr>
            <p:ph type="sldNum" sz="quarter" idx="12"/>
          </p:nvPr>
        </p:nvSpPr>
        <p:spPr/>
        <p:txBody>
          <a:bodyPr/>
          <a:lstStyle/>
          <a:p>
            <a:fld id="{60B95DD0-EE21-4FFB-99FC-95D641B3AB23}" type="slidenum">
              <a:rPr lang="fr-FR" smtClean="0"/>
              <a:t>‹N°›</a:t>
            </a:fld>
            <a:endParaRPr lang="fr-FR"/>
          </a:p>
        </p:txBody>
      </p:sp>
    </p:spTree>
    <p:extLst>
      <p:ext uri="{BB962C8B-B14F-4D97-AF65-F5344CB8AC3E}">
        <p14:creationId xmlns:p14="http://schemas.microsoft.com/office/powerpoint/2010/main" val="109434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5840A73-123B-0DB2-A133-56151CB55B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FDA8C9A-7B2D-91C8-2546-3573DEFF0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6704FFD-C996-C3FE-7229-FC367BDCA2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A5BD1-3F4C-4946-9207-FEE7DD1F540F}" type="datetimeFigureOut">
              <a:rPr lang="fr-FR" smtClean="0"/>
              <a:t>21/04/2023</a:t>
            </a:fld>
            <a:endParaRPr lang="fr-FR"/>
          </a:p>
        </p:txBody>
      </p:sp>
      <p:sp>
        <p:nvSpPr>
          <p:cNvPr id="5" name="Espace réservé du pied de page 4">
            <a:extLst>
              <a:ext uri="{FF2B5EF4-FFF2-40B4-BE49-F238E27FC236}">
                <a16:creationId xmlns:a16="http://schemas.microsoft.com/office/drawing/2014/main" id="{308AB8F9-6325-EA07-9E7A-0A7DD2DAD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A985704-AFA6-599B-6D1A-36B6D11120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95DD0-EE21-4FFB-99FC-95D641B3AB23}" type="slidenum">
              <a:rPr lang="fr-FR" smtClean="0"/>
              <a:t>‹N°›</a:t>
            </a:fld>
            <a:endParaRPr lang="fr-FR"/>
          </a:p>
        </p:txBody>
      </p:sp>
    </p:spTree>
    <p:extLst>
      <p:ext uri="{BB962C8B-B14F-4D97-AF65-F5344CB8AC3E}">
        <p14:creationId xmlns:p14="http://schemas.microsoft.com/office/powerpoint/2010/main" val="135195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4F9675A-32AD-7025-E87D-42447CE094E2}"/>
              </a:ext>
            </a:extLst>
          </p:cNvPr>
          <p:cNvPicPr>
            <a:picLocks noChangeAspect="1"/>
          </p:cNvPicPr>
          <p:nvPr/>
        </p:nvPicPr>
        <p:blipFill>
          <a:blip r:embed="rId2"/>
          <a:stretch>
            <a:fillRect/>
          </a:stretch>
        </p:blipFill>
        <p:spPr>
          <a:xfrm>
            <a:off x="0" y="0"/>
            <a:ext cx="12192000" cy="6860032"/>
          </a:xfrm>
          <a:prstGeom prst="rect">
            <a:avLst/>
          </a:prstGeom>
        </p:spPr>
      </p:pic>
      <p:sp>
        <p:nvSpPr>
          <p:cNvPr id="5" name="objet 3" descr="Personnes avec des documents">
            <a:extLst>
              <a:ext uri="{FF2B5EF4-FFF2-40B4-BE49-F238E27FC236}">
                <a16:creationId xmlns:a16="http://schemas.microsoft.com/office/drawing/2014/main" id="{88D6E921-053D-966F-81B0-A716473A4ED3}"/>
              </a:ext>
            </a:extLst>
          </p:cNvPr>
          <p:cNvSpPr/>
          <p:nvPr/>
        </p:nvSpPr>
        <p:spPr>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9498C8">
              <a:alpha val="69804"/>
            </a:srgbClr>
          </a:solidFill>
        </p:spPr>
        <p:txBody>
          <a:bodyPr wrap="square" lIns="0" tIns="0" rIns="0" bIns="0" rtlCol="0"/>
          <a:lstStyle/>
          <a:p>
            <a:pPr rtl="0"/>
            <a:endParaRPr lang="fr-FR"/>
          </a:p>
        </p:txBody>
      </p:sp>
      <p:sp>
        <p:nvSpPr>
          <p:cNvPr id="6" name="Titre 1">
            <a:extLst>
              <a:ext uri="{FF2B5EF4-FFF2-40B4-BE49-F238E27FC236}">
                <a16:creationId xmlns:a16="http://schemas.microsoft.com/office/drawing/2014/main" id="{B364F8AE-9FD3-E4BC-F2E2-18C94758A1BE}"/>
              </a:ext>
            </a:extLst>
          </p:cNvPr>
          <p:cNvSpPr>
            <a:spLocks noGrp="1"/>
          </p:cNvSpPr>
          <p:nvPr>
            <p:ph type="ctrTitle"/>
          </p:nvPr>
        </p:nvSpPr>
        <p:spPr>
          <a:xfrm>
            <a:off x="1533721" y="1922099"/>
            <a:ext cx="9144000" cy="1685731"/>
          </a:xfrm>
        </p:spPr>
        <p:txBody>
          <a:bodyPr rtlCol="0">
            <a:normAutofit/>
          </a:bodyPr>
          <a:lstStyle/>
          <a:p>
            <a:pPr rtl="0">
              <a:lnSpc>
                <a:spcPct val="125000"/>
              </a:lnSpc>
            </a:pPr>
            <a:r>
              <a:rPr lang="fr-FR" sz="4400" dirty="0">
                <a:solidFill>
                  <a:schemeClr val="bg1"/>
                </a:solidFill>
                <a:latin typeface="Lato" panose="020F0502020204030203" pitchFamily="34" charset="0"/>
                <a:ea typeface="Lato" panose="020F0502020204030203" pitchFamily="34" charset="0"/>
                <a:cs typeface="Lato" panose="020F0502020204030203" pitchFamily="34" charset="0"/>
              </a:rPr>
              <a:t>SEGMENTEZ DES CLIENTS</a:t>
            </a:r>
            <a:br>
              <a:rPr lang="fr-FR" sz="5000" dirty="0">
                <a:solidFill>
                  <a:schemeClr val="bg1"/>
                </a:solidFill>
                <a:latin typeface="Lato" panose="020F0502020204030203" pitchFamily="34" charset="0"/>
                <a:ea typeface="Lato" panose="020F0502020204030203" pitchFamily="34" charset="0"/>
                <a:cs typeface="Lato" panose="020F0502020204030203" pitchFamily="34" charset="0"/>
              </a:rPr>
            </a:br>
            <a:r>
              <a:rPr lang="fr-FR" sz="4000" dirty="0">
                <a:latin typeface="Lato" panose="020F0502020204030203" pitchFamily="34" charset="0"/>
                <a:ea typeface="Lato" panose="020F0502020204030203" pitchFamily="34" charset="0"/>
                <a:cs typeface="Lato" panose="020F0502020204030203" pitchFamily="34" charset="0"/>
              </a:rPr>
              <a:t>D’UN SITE E-COMMERCE</a:t>
            </a:r>
            <a:endParaRPr lang="fr-FR" sz="5000" dirty="0">
              <a:latin typeface="Lato" panose="020F0502020204030203" pitchFamily="34" charset="0"/>
              <a:ea typeface="Lato" panose="020F0502020204030203" pitchFamily="34" charset="0"/>
              <a:cs typeface="Lato" panose="020F0502020204030203" pitchFamily="34" charset="0"/>
            </a:endParaRPr>
          </a:p>
        </p:txBody>
      </p:sp>
      <p:sp>
        <p:nvSpPr>
          <p:cNvPr id="7" name="Sous-titre 2">
            <a:extLst>
              <a:ext uri="{FF2B5EF4-FFF2-40B4-BE49-F238E27FC236}">
                <a16:creationId xmlns:a16="http://schemas.microsoft.com/office/drawing/2014/main" id="{E3CC8CA3-B790-078C-C26F-E54020C08BCD}"/>
              </a:ext>
            </a:extLst>
          </p:cNvPr>
          <p:cNvSpPr>
            <a:spLocks noGrp="1"/>
          </p:cNvSpPr>
          <p:nvPr>
            <p:ph type="subTitle" idx="1"/>
          </p:nvPr>
        </p:nvSpPr>
        <p:spPr>
          <a:xfrm>
            <a:off x="3500580" y="4095933"/>
            <a:ext cx="5210281" cy="1136982"/>
          </a:xfrm>
          <a:solidFill>
            <a:srgbClr val="1A28D1">
              <a:alpha val="90000"/>
            </a:srgbClr>
          </a:solidFill>
        </p:spPr>
        <p:txBody>
          <a:bodyPr rtlCol="0" anchor="ctr" anchorCtr="0">
            <a:normAutofit/>
          </a:bodyPr>
          <a:lstStyle/>
          <a:p>
            <a:pPr rtl="0"/>
            <a:r>
              <a:rPr lang="fr-FR" sz="1400" i="0" spc="65" dirty="0">
                <a:solidFill>
                  <a:schemeClr val="bg1"/>
                </a:solidFill>
                <a:latin typeface="Lato" panose="020F0502020204030203" pitchFamily="34" charset="0"/>
                <a:ea typeface="Lato" panose="020F0502020204030203" pitchFamily="34" charset="0"/>
                <a:cs typeface="Lato" panose="020F0502020204030203" pitchFamily="34" charset="0"/>
              </a:rPr>
              <a:t>Aurélien TESTELIN</a:t>
            </a:r>
          </a:p>
          <a:p>
            <a:pPr rtl="0"/>
            <a:r>
              <a:rPr lang="fr-FR" sz="1400" i="0" spc="65" dirty="0">
                <a:solidFill>
                  <a:schemeClr val="bg1"/>
                </a:solidFill>
                <a:latin typeface="Lato" panose="020F0502020204030203" pitchFamily="34" charset="0"/>
                <a:ea typeface="Lato" panose="020F0502020204030203" pitchFamily="34" charset="0"/>
                <a:cs typeface="Lato" panose="020F0502020204030203" pitchFamily="34" charset="0"/>
              </a:rPr>
              <a:t>DATA</a:t>
            </a:r>
            <a:r>
              <a:rPr lang="fr-FR" sz="1600" i="0" spc="65" dirty="0">
                <a:solidFill>
                  <a:schemeClr val="bg1"/>
                </a:solidFill>
                <a:latin typeface="Lato" panose="020F0502020204030203" pitchFamily="34" charset="0"/>
                <a:ea typeface="Lato" panose="020F0502020204030203" pitchFamily="34" charset="0"/>
                <a:cs typeface="Lato" panose="020F0502020204030203" pitchFamily="34" charset="0"/>
              </a:rPr>
              <a:t> | </a:t>
            </a:r>
            <a:r>
              <a:rPr lang="fr-FR" sz="1400" i="0" spc="65" dirty="0">
                <a:solidFill>
                  <a:schemeClr val="bg1"/>
                </a:solidFill>
                <a:latin typeface="Lato" panose="020F0502020204030203" pitchFamily="34" charset="0"/>
                <a:ea typeface="Lato" panose="020F0502020204030203" pitchFamily="34" charset="0"/>
                <a:cs typeface="Lato" panose="020F0502020204030203" pitchFamily="34" charset="0"/>
              </a:rPr>
              <a:t>INGÉNIEUR IA </a:t>
            </a:r>
            <a:r>
              <a:rPr lang="fr-FR" sz="1600" i="0" spc="65" dirty="0">
                <a:solidFill>
                  <a:schemeClr val="bg1"/>
                </a:solidFill>
                <a:latin typeface="Lato" panose="020F0502020204030203" pitchFamily="34" charset="0"/>
                <a:ea typeface="Lato" panose="020F0502020204030203" pitchFamily="34" charset="0"/>
                <a:cs typeface="Lato" panose="020F0502020204030203" pitchFamily="34" charset="0"/>
              </a:rPr>
              <a:t>| </a:t>
            </a:r>
            <a:r>
              <a:rPr lang="fr-FR" sz="1400" i="0" spc="65" dirty="0">
                <a:solidFill>
                  <a:schemeClr val="bg1"/>
                </a:solidFill>
                <a:latin typeface="Lato" panose="020F0502020204030203" pitchFamily="34" charset="0"/>
                <a:ea typeface="Lato" panose="020F0502020204030203" pitchFamily="34" charset="0"/>
                <a:cs typeface="Lato" panose="020F0502020204030203" pitchFamily="34" charset="0"/>
              </a:rPr>
              <a:t>OPENCLASSROOMS</a:t>
            </a:r>
          </a:p>
          <a:p>
            <a:pPr rtl="0"/>
            <a:r>
              <a:rPr lang="fr-FR" sz="1200" i="0" dirty="0">
                <a:solidFill>
                  <a:schemeClr val="bg1"/>
                </a:solidFill>
                <a:latin typeface="Lato" panose="020F0502020204030203" pitchFamily="34" charset="0"/>
                <a:ea typeface="Lato" panose="020F0502020204030203" pitchFamily="34" charset="0"/>
                <a:cs typeface="Lato" panose="020F0502020204030203" pitchFamily="34" charset="0"/>
              </a:rPr>
              <a:t>Mai 2023</a:t>
            </a:r>
            <a:endParaRPr lang="fr-FR" sz="1400" b="1" i="0" spc="65"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objet 7" descr="Rectangle beige">
            <a:extLst>
              <a:ext uri="{FF2B5EF4-FFF2-40B4-BE49-F238E27FC236}">
                <a16:creationId xmlns:a16="http://schemas.microsoft.com/office/drawing/2014/main" id="{F4BA48C0-FEAD-531D-49F4-B47E180EBF91}"/>
              </a:ext>
            </a:extLst>
          </p:cNvPr>
          <p:cNvSpPr/>
          <p:nvPr/>
        </p:nvSpPr>
        <p:spPr>
          <a:xfrm>
            <a:off x="3117721" y="3794444"/>
            <a:ext cx="5976000" cy="0"/>
          </a:xfrm>
          <a:custGeom>
            <a:avLst/>
            <a:gdLst/>
            <a:ahLst/>
            <a:cxnLst/>
            <a:rect l="l" t="t" r="r" b="b"/>
            <a:pathLst>
              <a:path w="3935729">
                <a:moveTo>
                  <a:pt x="0" y="0"/>
                </a:moveTo>
                <a:lnTo>
                  <a:pt x="3935349" y="0"/>
                </a:lnTo>
              </a:path>
            </a:pathLst>
          </a:custGeom>
          <a:ln w="54863">
            <a:solidFill>
              <a:srgbClr val="1A28D1"/>
            </a:solidFill>
          </a:ln>
        </p:spPr>
        <p:txBody>
          <a:bodyPr wrap="square" lIns="0" tIns="0" rIns="0" bIns="0" rtlCol="0"/>
          <a:lstStyle/>
          <a:p>
            <a:pPr rtl="0"/>
            <a:endParaRPr lang="fr-FR"/>
          </a:p>
        </p:txBody>
      </p:sp>
      <p:cxnSp>
        <p:nvCxnSpPr>
          <p:cNvPr id="10" name="Connecteur droit 9">
            <a:extLst>
              <a:ext uri="{FF2B5EF4-FFF2-40B4-BE49-F238E27FC236}">
                <a16:creationId xmlns:a16="http://schemas.microsoft.com/office/drawing/2014/main" id="{9D09A413-2355-E17F-658B-C54768D5A4BC}"/>
              </a:ext>
            </a:extLst>
          </p:cNvPr>
          <p:cNvCxnSpPr>
            <a:cxnSpLocks/>
          </p:cNvCxnSpPr>
          <p:nvPr/>
        </p:nvCxnSpPr>
        <p:spPr>
          <a:xfrm>
            <a:off x="4111690" y="4795934"/>
            <a:ext cx="39686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4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Espace réservé du contenu 16">
            <a:extLst>
              <a:ext uri="{FF2B5EF4-FFF2-40B4-BE49-F238E27FC236}">
                <a16:creationId xmlns:a16="http://schemas.microsoft.com/office/drawing/2014/main" id="{15F0E121-7493-93B9-1942-AA93C735CBCE}"/>
              </a:ext>
            </a:extLst>
          </p:cNvPr>
          <p:cNvPicPr>
            <a:picLocks noGrp="1" noChangeAspect="1"/>
          </p:cNvPicPr>
          <p:nvPr>
            <p:ph sz="half" idx="2"/>
          </p:nvPr>
        </p:nvPicPr>
        <p:blipFill>
          <a:blip r:embed="rId2"/>
          <a:stretch>
            <a:fillRect/>
          </a:stretch>
        </p:blipFill>
        <p:spPr>
          <a:xfrm>
            <a:off x="381000" y="1507143"/>
            <a:ext cx="7731967" cy="50784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itre 5">
            <a:extLst>
              <a:ext uri="{FF2B5EF4-FFF2-40B4-BE49-F238E27FC236}">
                <a16:creationId xmlns:a16="http://schemas.microsoft.com/office/drawing/2014/main" id="{16EB6B2C-E27C-24B1-CFA2-3A91B23360C5}"/>
              </a:ext>
            </a:extLst>
          </p:cNvPr>
          <p:cNvSpPr>
            <a:spLocks noGrp="1"/>
          </p:cNvSpPr>
          <p:nvPr>
            <p:ph type="title"/>
          </p:nvPr>
        </p:nvSpPr>
        <p:spPr>
          <a:xfrm>
            <a:off x="838200" y="181580"/>
            <a:ext cx="10515600" cy="1325563"/>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Analyse des commandes</a:t>
            </a:r>
            <a:endParaRPr lang="fr-FR" sz="3200" dirty="0"/>
          </a:p>
        </p:txBody>
      </p:sp>
      <p:cxnSp>
        <p:nvCxnSpPr>
          <p:cNvPr id="14" name="Connecteur droit 13">
            <a:extLst>
              <a:ext uri="{FF2B5EF4-FFF2-40B4-BE49-F238E27FC236}">
                <a16:creationId xmlns:a16="http://schemas.microsoft.com/office/drawing/2014/main" id="{C19EE94E-A203-48E9-C3BB-EB8BF0D33F24}"/>
              </a:ext>
            </a:extLst>
          </p:cNvPr>
          <p:cNvCxnSpPr>
            <a:cxnSpLocks/>
          </p:cNvCxnSpPr>
          <p:nvPr/>
        </p:nvCxnSpPr>
        <p:spPr>
          <a:xfrm>
            <a:off x="838200" y="1163217"/>
            <a:ext cx="4517571"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sp>
        <p:nvSpPr>
          <p:cNvPr id="19" name="Espace réservé du contenu 18">
            <a:extLst>
              <a:ext uri="{FF2B5EF4-FFF2-40B4-BE49-F238E27FC236}">
                <a16:creationId xmlns:a16="http://schemas.microsoft.com/office/drawing/2014/main" id="{D7F9BED5-3239-94DE-1E16-215010D375FB}"/>
              </a:ext>
            </a:extLst>
          </p:cNvPr>
          <p:cNvSpPr>
            <a:spLocks noGrp="1"/>
          </p:cNvSpPr>
          <p:nvPr>
            <p:ph sz="half" idx="1"/>
          </p:nvPr>
        </p:nvSpPr>
        <p:spPr>
          <a:xfrm>
            <a:off x="8683690" y="1690688"/>
            <a:ext cx="3002902" cy="4568660"/>
          </a:xfrm>
        </p:spPr>
        <p:txBody>
          <a:bodyPr>
            <a:normAutofit/>
          </a:bodyPr>
          <a:lstStyle/>
          <a:p>
            <a:pPr marL="0" indent="0" algn="just">
              <a:buNone/>
            </a:pPr>
            <a:r>
              <a:rPr lang="fr-FR" sz="1600" dirty="0">
                <a:solidFill>
                  <a:srgbClr val="2332D0"/>
                </a:solidFill>
                <a:latin typeface="Lato" panose="020F0502020204030203" pitchFamily="34" charset="0"/>
                <a:ea typeface="Lato" panose="020F0502020204030203" pitchFamily="34" charset="0"/>
                <a:cs typeface="Lato" panose="020F0502020204030203" pitchFamily="34" charset="0"/>
              </a:rPr>
              <a:t>Interprétation</a:t>
            </a:r>
            <a:r>
              <a:rPr lang="fr-FR" sz="1800" dirty="0">
                <a:solidFill>
                  <a:srgbClr val="2332D0"/>
                </a:solidFill>
                <a:latin typeface="Lato" panose="020F0502020204030203" pitchFamily="34" charset="0"/>
                <a:ea typeface="Lato" panose="020F0502020204030203" pitchFamily="34" charset="0"/>
                <a:cs typeface="Lato" panose="020F0502020204030203" pitchFamily="34" charset="0"/>
              </a:rPr>
              <a:t> :</a:t>
            </a:r>
          </a:p>
          <a:p>
            <a:pPr marL="0" indent="0" algn="just">
              <a:buNone/>
            </a:pPr>
            <a:r>
              <a:rPr lang="fr-FR" sz="1400" dirty="0"/>
              <a:t>Depuis 2016, le nombre de commandes par jour est croissant.</a:t>
            </a:r>
          </a:p>
          <a:p>
            <a:pPr marL="0" indent="0" algn="just">
              <a:buNone/>
            </a:pPr>
            <a:r>
              <a:rPr lang="fr-FR" sz="1400" dirty="0"/>
              <a:t>On remarque un pic entre novembre et décembre 2017 certainement provoqué par une consommation plus importante ayant lieu pendant les périodes de fêtes.</a:t>
            </a:r>
          </a:p>
          <a:p>
            <a:pPr marL="0" indent="0" algn="just">
              <a:buNone/>
            </a:pPr>
            <a:r>
              <a:rPr lang="fr-FR" sz="1400" dirty="0"/>
              <a:t>Il semblerait que les clients commandent plus en semaine que le weekend.</a:t>
            </a:r>
          </a:p>
        </p:txBody>
      </p:sp>
      <p:pic>
        <p:nvPicPr>
          <p:cNvPr id="21" name="Image 20">
            <a:extLst>
              <a:ext uri="{FF2B5EF4-FFF2-40B4-BE49-F238E27FC236}">
                <a16:creationId xmlns:a16="http://schemas.microsoft.com/office/drawing/2014/main" id="{D38086AE-02A6-E2C3-E941-88BFAAC333C4}"/>
              </a:ext>
            </a:extLst>
          </p:cNvPr>
          <p:cNvPicPr>
            <a:picLocks noChangeAspect="1"/>
          </p:cNvPicPr>
          <p:nvPr/>
        </p:nvPicPr>
        <p:blipFill>
          <a:blip r:embed="rId3"/>
          <a:stretch>
            <a:fillRect/>
          </a:stretch>
        </p:blipFill>
        <p:spPr>
          <a:xfrm>
            <a:off x="4424293" y="4046385"/>
            <a:ext cx="3343414" cy="2505980"/>
          </a:xfrm>
          <a:prstGeom prst="rect">
            <a:avLst/>
          </a:prstGeom>
        </p:spPr>
      </p:pic>
    </p:spTree>
    <p:extLst>
      <p:ext uri="{BB962C8B-B14F-4D97-AF65-F5344CB8AC3E}">
        <p14:creationId xmlns:p14="http://schemas.microsoft.com/office/powerpoint/2010/main" val="74681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7DAD0D-E4F1-F745-79B5-7D5A3EF05F1A}"/>
              </a:ext>
            </a:extLst>
          </p:cNvPr>
          <p:cNvSpPr/>
          <p:nvPr/>
        </p:nvSpPr>
        <p:spPr>
          <a:xfrm>
            <a:off x="6718041" y="0"/>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9F9A6AA3-391B-0D69-3068-E560B9776285}"/>
              </a:ext>
            </a:extLst>
          </p:cNvPr>
          <p:cNvSpPr>
            <a:spLocks noGrp="1"/>
          </p:cNvSpPr>
          <p:nvPr>
            <p:ph type="title"/>
          </p:nvPr>
        </p:nvSpPr>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Type de paiement utilisé</a:t>
            </a:r>
          </a:p>
        </p:txBody>
      </p:sp>
      <p:sp>
        <p:nvSpPr>
          <p:cNvPr id="4" name="Espace réservé du contenu 3">
            <a:extLst>
              <a:ext uri="{FF2B5EF4-FFF2-40B4-BE49-F238E27FC236}">
                <a16:creationId xmlns:a16="http://schemas.microsoft.com/office/drawing/2014/main" id="{DD40D332-B336-D5ED-88A2-FAD63BCB1330}"/>
              </a:ext>
            </a:extLst>
          </p:cNvPr>
          <p:cNvSpPr>
            <a:spLocks noGrp="1"/>
          </p:cNvSpPr>
          <p:nvPr>
            <p:ph sz="half" idx="2"/>
          </p:nvPr>
        </p:nvSpPr>
        <p:spPr>
          <a:xfrm>
            <a:off x="6864220" y="3265037"/>
            <a:ext cx="5181600" cy="1325563"/>
          </a:xfrm>
        </p:spPr>
        <p:txBody>
          <a:bodyPr>
            <a:normAutofit/>
          </a:bodyPr>
          <a:lstStyle/>
          <a:p>
            <a:pPr>
              <a:buClr>
                <a:srgbClr val="6B7CE4"/>
              </a:buClr>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Les clients paient majoritairement par </a:t>
            </a:r>
            <a:r>
              <a:rPr lang="fr-FR" sz="1800"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carte de crédit.</a:t>
            </a:r>
          </a:p>
          <a:p>
            <a:pPr>
              <a:buClr>
                <a:srgbClr val="6B7CE4"/>
              </a:buClr>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Il existe toutefois des clients qui paient par </a:t>
            </a:r>
            <a:r>
              <a:rPr lang="fr-FR" sz="1800"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billets ou par bon d’achat.</a:t>
            </a:r>
          </a:p>
        </p:txBody>
      </p:sp>
      <p:cxnSp>
        <p:nvCxnSpPr>
          <p:cNvPr id="7" name="Connecteur droit 6">
            <a:extLst>
              <a:ext uri="{FF2B5EF4-FFF2-40B4-BE49-F238E27FC236}">
                <a16:creationId xmlns:a16="http://schemas.microsoft.com/office/drawing/2014/main" id="{B5FFFA05-5AEB-5EBE-5116-60A3AC7AA581}"/>
              </a:ext>
            </a:extLst>
          </p:cNvPr>
          <p:cNvCxnSpPr>
            <a:cxnSpLocks/>
          </p:cNvCxnSpPr>
          <p:nvPr/>
        </p:nvCxnSpPr>
        <p:spPr>
          <a:xfrm>
            <a:off x="881742" y="1300065"/>
            <a:ext cx="4940560"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pic>
        <p:nvPicPr>
          <p:cNvPr id="22" name="Espace réservé du contenu 21">
            <a:extLst>
              <a:ext uri="{FF2B5EF4-FFF2-40B4-BE49-F238E27FC236}">
                <a16:creationId xmlns:a16="http://schemas.microsoft.com/office/drawing/2014/main" id="{BAD02F4E-B29A-3288-CDCA-10C34C7D55BB}"/>
              </a:ext>
            </a:extLst>
          </p:cNvPr>
          <p:cNvPicPr>
            <a:picLocks noGrp="1" noChangeAspect="1"/>
          </p:cNvPicPr>
          <p:nvPr>
            <p:ph sz="half" idx="1"/>
          </p:nvPr>
        </p:nvPicPr>
        <p:blipFill>
          <a:blip r:embed="rId2"/>
          <a:stretch>
            <a:fillRect/>
          </a:stretch>
        </p:blipFill>
        <p:spPr>
          <a:xfrm>
            <a:off x="838199" y="2432180"/>
            <a:ext cx="5863798" cy="2811173"/>
          </a:xfrm>
        </p:spPr>
      </p:pic>
    </p:spTree>
    <p:extLst>
      <p:ext uri="{BB962C8B-B14F-4D97-AF65-F5344CB8AC3E}">
        <p14:creationId xmlns:p14="http://schemas.microsoft.com/office/powerpoint/2010/main" val="390725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95379A2-9A6B-6AAC-23F9-84A9EA2E7B23}"/>
              </a:ext>
            </a:extLst>
          </p:cNvPr>
          <p:cNvSpPr/>
          <p:nvPr/>
        </p:nvSpPr>
        <p:spPr>
          <a:xfrm>
            <a:off x="6718041" y="0"/>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B8F180BE-1EEF-DFEC-4A15-662019C91FA6}"/>
              </a:ext>
            </a:extLst>
          </p:cNvPr>
          <p:cNvSpPr>
            <a:spLocks noGrp="1"/>
          </p:cNvSpPr>
          <p:nvPr>
            <p:ph type="title"/>
          </p:nvPr>
        </p:nvSpPr>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Notes d’évaluation des clients</a:t>
            </a:r>
          </a:p>
        </p:txBody>
      </p:sp>
      <p:sp>
        <p:nvSpPr>
          <p:cNvPr id="4" name="Espace réservé du contenu 3">
            <a:extLst>
              <a:ext uri="{FF2B5EF4-FFF2-40B4-BE49-F238E27FC236}">
                <a16:creationId xmlns:a16="http://schemas.microsoft.com/office/drawing/2014/main" id="{8E91B0CD-0995-A5BE-0F07-29FA190EF47B}"/>
              </a:ext>
            </a:extLst>
          </p:cNvPr>
          <p:cNvSpPr>
            <a:spLocks noGrp="1"/>
          </p:cNvSpPr>
          <p:nvPr>
            <p:ph sz="half" idx="2"/>
          </p:nvPr>
        </p:nvSpPr>
        <p:spPr>
          <a:xfrm>
            <a:off x="7010400" y="2814702"/>
            <a:ext cx="5181600" cy="1228595"/>
          </a:xfrm>
        </p:spPr>
        <p:txBody>
          <a:bodyPr>
            <a:normAutofit/>
          </a:bodyPr>
          <a:lstStyle/>
          <a:p>
            <a:pPr>
              <a:buClr>
                <a:schemeClr val="bg1"/>
              </a:buClr>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Plus de 50% des clients ont laissé la note maximale après leur commande.</a:t>
            </a:r>
          </a:p>
          <a:p>
            <a:pPr>
              <a:buClr>
                <a:schemeClr val="bg1"/>
              </a:buClr>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Il existe toutefois 15% des clients qui sont mécontents de leurs achats.</a:t>
            </a:r>
          </a:p>
          <a:p>
            <a:endParaRPr lang="fr-FR" dirty="0"/>
          </a:p>
        </p:txBody>
      </p:sp>
      <p:cxnSp>
        <p:nvCxnSpPr>
          <p:cNvPr id="7" name="Connecteur droit 6">
            <a:extLst>
              <a:ext uri="{FF2B5EF4-FFF2-40B4-BE49-F238E27FC236}">
                <a16:creationId xmlns:a16="http://schemas.microsoft.com/office/drawing/2014/main" id="{EAF3674A-966C-5514-397E-465B88AE18F4}"/>
              </a:ext>
            </a:extLst>
          </p:cNvPr>
          <p:cNvCxnSpPr>
            <a:cxnSpLocks/>
          </p:cNvCxnSpPr>
          <p:nvPr/>
        </p:nvCxnSpPr>
        <p:spPr>
          <a:xfrm>
            <a:off x="881742" y="1300065"/>
            <a:ext cx="5469295"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pic>
        <p:nvPicPr>
          <p:cNvPr id="19" name="Espace réservé du contenu 18">
            <a:extLst>
              <a:ext uri="{FF2B5EF4-FFF2-40B4-BE49-F238E27FC236}">
                <a16:creationId xmlns:a16="http://schemas.microsoft.com/office/drawing/2014/main" id="{C6D1CA89-93EE-70E3-D21D-7452F394274B}"/>
              </a:ext>
            </a:extLst>
          </p:cNvPr>
          <p:cNvPicPr>
            <a:picLocks noGrp="1" noChangeAspect="1"/>
          </p:cNvPicPr>
          <p:nvPr>
            <p:ph sz="half" idx="1"/>
          </p:nvPr>
        </p:nvPicPr>
        <p:blipFill>
          <a:blip r:embed="rId2"/>
          <a:stretch>
            <a:fillRect/>
          </a:stretch>
        </p:blipFill>
        <p:spPr>
          <a:xfrm>
            <a:off x="838199" y="2338873"/>
            <a:ext cx="5863893" cy="2978301"/>
          </a:xfrm>
        </p:spPr>
      </p:pic>
    </p:spTree>
    <p:extLst>
      <p:ext uri="{BB962C8B-B14F-4D97-AF65-F5344CB8AC3E}">
        <p14:creationId xmlns:p14="http://schemas.microsoft.com/office/powerpoint/2010/main" val="79337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A91F20-56C1-E990-FA18-C271A2A58EFB}"/>
              </a:ext>
            </a:extLst>
          </p:cNvPr>
          <p:cNvSpPr/>
          <p:nvPr/>
        </p:nvSpPr>
        <p:spPr>
          <a:xfrm>
            <a:off x="6718041" y="0"/>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re 1">
            <a:extLst>
              <a:ext uri="{FF2B5EF4-FFF2-40B4-BE49-F238E27FC236}">
                <a16:creationId xmlns:a16="http://schemas.microsoft.com/office/drawing/2014/main" id="{B398E6D4-A1C3-9B6D-D966-5F1ADE2ECF9A}"/>
              </a:ext>
            </a:extLst>
          </p:cNvPr>
          <p:cNvSpPr>
            <a:spLocks noGrp="1"/>
          </p:cNvSpPr>
          <p:nvPr>
            <p:ph type="title"/>
          </p:nvPr>
        </p:nvSpPr>
        <p:spPr>
          <a:xfrm>
            <a:off x="838200" y="365125"/>
            <a:ext cx="10515600" cy="1325563"/>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Localisation des clients</a:t>
            </a:r>
          </a:p>
        </p:txBody>
      </p:sp>
      <p:sp>
        <p:nvSpPr>
          <p:cNvPr id="9" name="Espace réservé du contenu 3">
            <a:extLst>
              <a:ext uri="{FF2B5EF4-FFF2-40B4-BE49-F238E27FC236}">
                <a16:creationId xmlns:a16="http://schemas.microsoft.com/office/drawing/2014/main" id="{2B5A2618-A0F3-7B76-6881-C13C2E408F14}"/>
              </a:ext>
            </a:extLst>
          </p:cNvPr>
          <p:cNvSpPr txBox="1">
            <a:spLocks/>
          </p:cNvSpPr>
          <p:nvPr/>
        </p:nvSpPr>
        <p:spPr>
          <a:xfrm>
            <a:off x="7010400" y="685767"/>
            <a:ext cx="5181600" cy="1228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Une grande partie des clients proviennent de l’Etat de São Paulo.</a:t>
            </a:r>
          </a:p>
          <a:p>
            <a:pPr marL="0" indent="0">
              <a:buClr>
                <a:schemeClr val="bg1"/>
              </a:buClr>
              <a:buNone/>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Rio de Janeiro et Minas Gerais abritent également un bon pourcentage de clients.</a:t>
            </a:r>
          </a:p>
          <a:p>
            <a:pPr>
              <a:buClr>
                <a:schemeClr val="bg1"/>
              </a:buClr>
            </a:pPr>
            <a:endParaRPr lang="fr-FR"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Clr>
                <a:schemeClr val="bg1"/>
              </a:buClr>
              <a:buNone/>
            </a:pPr>
            <a:endParaRPr lang="fr-FR" sz="1800" dirty="0">
              <a:solidFill>
                <a:schemeClr val="bg1"/>
              </a:solidFill>
              <a:latin typeface="Lato" panose="020F0502020204030203" pitchFamily="34" charset="0"/>
              <a:ea typeface="Lato" panose="020F0502020204030203" pitchFamily="34" charset="0"/>
              <a:cs typeface="Lato" panose="020F0502020204030203" pitchFamily="34" charset="0"/>
            </a:endParaRPr>
          </a:p>
          <a:p>
            <a:endParaRPr lang="fr-FR" dirty="0"/>
          </a:p>
        </p:txBody>
      </p:sp>
      <p:cxnSp>
        <p:nvCxnSpPr>
          <p:cNvPr id="10" name="Connecteur droit 9">
            <a:extLst>
              <a:ext uri="{FF2B5EF4-FFF2-40B4-BE49-F238E27FC236}">
                <a16:creationId xmlns:a16="http://schemas.microsoft.com/office/drawing/2014/main" id="{F119AF3D-B014-171C-5465-98F647333174}"/>
              </a:ext>
            </a:extLst>
          </p:cNvPr>
          <p:cNvCxnSpPr>
            <a:cxnSpLocks/>
          </p:cNvCxnSpPr>
          <p:nvPr/>
        </p:nvCxnSpPr>
        <p:spPr>
          <a:xfrm>
            <a:off x="881742" y="1300065"/>
            <a:ext cx="4324740"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pic>
        <p:nvPicPr>
          <p:cNvPr id="25" name="Espace réservé du contenu 24">
            <a:extLst>
              <a:ext uri="{FF2B5EF4-FFF2-40B4-BE49-F238E27FC236}">
                <a16:creationId xmlns:a16="http://schemas.microsoft.com/office/drawing/2014/main" id="{2659C94E-60CD-4DE9-A8B7-031B6C04C8BC}"/>
              </a:ext>
            </a:extLst>
          </p:cNvPr>
          <p:cNvPicPr>
            <a:picLocks noGrp="1" noChangeAspect="1"/>
          </p:cNvPicPr>
          <p:nvPr>
            <p:ph sz="half" idx="1"/>
          </p:nvPr>
        </p:nvPicPr>
        <p:blipFill>
          <a:blip r:embed="rId2"/>
          <a:stretch>
            <a:fillRect/>
          </a:stretch>
        </p:blipFill>
        <p:spPr>
          <a:xfrm>
            <a:off x="321815" y="2235006"/>
            <a:ext cx="6388400" cy="2939893"/>
          </a:xfrm>
        </p:spPr>
      </p:pic>
      <p:pic>
        <p:nvPicPr>
          <p:cNvPr id="27" name="Image 26">
            <a:extLst>
              <a:ext uri="{FF2B5EF4-FFF2-40B4-BE49-F238E27FC236}">
                <a16:creationId xmlns:a16="http://schemas.microsoft.com/office/drawing/2014/main" id="{55F860BC-5273-48E8-3035-2BB2E36E6719}"/>
              </a:ext>
            </a:extLst>
          </p:cNvPr>
          <p:cNvPicPr>
            <a:picLocks noChangeAspect="1"/>
          </p:cNvPicPr>
          <p:nvPr/>
        </p:nvPicPr>
        <p:blipFill>
          <a:blip r:embed="rId3"/>
          <a:stretch>
            <a:fillRect/>
          </a:stretch>
        </p:blipFill>
        <p:spPr>
          <a:xfrm>
            <a:off x="7201958" y="2055813"/>
            <a:ext cx="4668227" cy="45303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0059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A7E61E-2DEB-006C-700D-AB1913AA4396}"/>
              </a:ext>
            </a:extLst>
          </p:cNvPr>
          <p:cNvSpPr/>
          <p:nvPr/>
        </p:nvSpPr>
        <p:spPr>
          <a:xfrm>
            <a:off x="6718041" y="0"/>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4E1EE9C0-12A2-D583-3CE9-BF590BFAE48B}"/>
              </a:ext>
            </a:extLst>
          </p:cNvPr>
          <p:cNvSpPr>
            <a:spLocks noGrp="1"/>
          </p:cNvSpPr>
          <p:nvPr>
            <p:ph type="title"/>
          </p:nvPr>
        </p:nvSpPr>
        <p:spPr>
          <a:xfrm>
            <a:off x="838200" y="365125"/>
            <a:ext cx="10515600" cy="1325563"/>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Catégories de produits achetés</a:t>
            </a:r>
          </a:p>
        </p:txBody>
      </p:sp>
      <p:sp>
        <p:nvSpPr>
          <p:cNvPr id="7" name="Espace réservé du contenu 3">
            <a:extLst>
              <a:ext uri="{FF2B5EF4-FFF2-40B4-BE49-F238E27FC236}">
                <a16:creationId xmlns:a16="http://schemas.microsoft.com/office/drawing/2014/main" id="{D7273E27-AA83-3DE0-91DE-7D23B6865D6D}"/>
              </a:ext>
            </a:extLst>
          </p:cNvPr>
          <p:cNvSpPr txBox="1">
            <a:spLocks/>
          </p:cNvSpPr>
          <p:nvPr/>
        </p:nvSpPr>
        <p:spPr>
          <a:xfrm>
            <a:off x="7010400" y="2814702"/>
            <a:ext cx="5181600" cy="122859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Nous avons regroupé les catégories d’achat en fonction de leurs similitudes.</a:t>
            </a:r>
          </a:p>
          <a:p>
            <a:pPr marL="0" indent="0">
              <a:buClr>
                <a:schemeClr val="bg1"/>
              </a:buClr>
              <a:buNone/>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On remarque que les articles pour la maison arrivent en tête suivi des articles électroniques et de beauté/hygiène.</a:t>
            </a:r>
          </a:p>
          <a:p>
            <a:pPr marL="0" indent="0">
              <a:buNone/>
            </a:pPr>
            <a:endParaRPr lang="fr-FR" dirty="0"/>
          </a:p>
        </p:txBody>
      </p:sp>
      <p:cxnSp>
        <p:nvCxnSpPr>
          <p:cNvPr id="8" name="Connecteur droit 7">
            <a:extLst>
              <a:ext uri="{FF2B5EF4-FFF2-40B4-BE49-F238E27FC236}">
                <a16:creationId xmlns:a16="http://schemas.microsoft.com/office/drawing/2014/main" id="{3D6E0712-CEC8-869C-5790-8EDE16FB7FAC}"/>
              </a:ext>
            </a:extLst>
          </p:cNvPr>
          <p:cNvCxnSpPr>
            <a:cxnSpLocks/>
          </p:cNvCxnSpPr>
          <p:nvPr/>
        </p:nvCxnSpPr>
        <p:spPr>
          <a:xfrm>
            <a:off x="881742" y="1300065"/>
            <a:ext cx="5593703"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pic>
        <p:nvPicPr>
          <p:cNvPr id="20" name="Espace réservé du contenu 19">
            <a:extLst>
              <a:ext uri="{FF2B5EF4-FFF2-40B4-BE49-F238E27FC236}">
                <a16:creationId xmlns:a16="http://schemas.microsoft.com/office/drawing/2014/main" id="{AE6790E1-5A50-4D0D-D1CA-5B3834672D56}"/>
              </a:ext>
            </a:extLst>
          </p:cNvPr>
          <p:cNvPicPr>
            <a:picLocks noGrp="1" noChangeAspect="1"/>
          </p:cNvPicPr>
          <p:nvPr>
            <p:ph sz="half" idx="1"/>
          </p:nvPr>
        </p:nvPicPr>
        <p:blipFill>
          <a:blip r:embed="rId2"/>
          <a:stretch>
            <a:fillRect/>
          </a:stretch>
        </p:blipFill>
        <p:spPr>
          <a:xfrm>
            <a:off x="562675" y="2326433"/>
            <a:ext cx="6123463" cy="2903177"/>
          </a:xfrm>
        </p:spPr>
      </p:pic>
    </p:spTree>
    <p:extLst>
      <p:ext uri="{BB962C8B-B14F-4D97-AF65-F5344CB8AC3E}">
        <p14:creationId xmlns:p14="http://schemas.microsoft.com/office/powerpoint/2010/main" val="311001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32A2DB-254E-01E2-9647-43F7162FD911}"/>
              </a:ext>
            </a:extLst>
          </p:cNvPr>
          <p:cNvSpPr/>
          <p:nvPr/>
        </p:nvSpPr>
        <p:spPr>
          <a:xfrm>
            <a:off x="6718041" y="0"/>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a:extLst>
              <a:ext uri="{FF2B5EF4-FFF2-40B4-BE49-F238E27FC236}">
                <a16:creationId xmlns:a16="http://schemas.microsoft.com/office/drawing/2014/main" id="{A65E1AD4-2664-CFA2-A774-485FDB587AF6}"/>
              </a:ext>
            </a:extLst>
          </p:cNvPr>
          <p:cNvSpPr>
            <a:spLocks noGrp="1"/>
          </p:cNvSpPr>
          <p:nvPr>
            <p:ph type="title"/>
          </p:nvPr>
        </p:nvSpPr>
        <p:spPr>
          <a:xfrm>
            <a:off x="384110" y="302827"/>
            <a:ext cx="10515600" cy="1325563"/>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Statut de livraison des commandes</a:t>
            </a:r>
          </a:p>
        </p:txBody>
      </p:sp>
      <p:sp>
        <p:nvSpPr>
          <p:cNvPr id="7" name="Espace réservé du contenu 3">
            <a:extLst>
              <a:ext uri="{FF2B5EF4-FFF2-40B4-BE49-F238E27FC236}">
                <a16:creationId xmlns:a16="http://schemas.microsoft.com/office/drawing/2014/main" id="{406E82C2-AF3E-5BED-0DE6-F1A32FFACF5F}"/>
              </a:ext>
            </a:extLst>
          </p:cNvPr>
          <p:cNvSpPr txBox="1">
            <a:spLocks/>
          </p:cNvSpPr>
          <p:nvPr/>
        </p:nvSpPr>
        <p:spPr>
          <a:xfrm>
            <a:off x="6941976" y="2814702"/>
            <a:ext cx="5250024" cy="1160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bg1"/>
              </a:buClr>
              <a:buNone/>
            </a:pPr>
            <a:r>
              <a:rPr lang="fr-FR" sz="1800" dirty="0">
                <a:solidFill>
                  <a:schemeClr val="bg1"/>
                </a:solidFill>
                <a:latin typeface="Lato" panose="020F0502020204030203" pitchFamily="34" charset="0"/>
                <a:ea typeface="Lato" panose="020F0502020204030203" pitchFamily="34" charset="0"/>
                <a:cs typeface="Lato" panose="020F0502020204030203" pitchFamily="34" charset="0"/>
              </a:rPr>
              <a:t>97% des commandes passées ont bien été livrées aux clients.</a:t>
            </a:r>
          </a:p>
          <a:p>
            <a:pPr marL="0" indent="0">
              <a:buNone/>
            </a:pPr>
            <a:endParaRPr lang="fr-FR" dirty="0"/>
          </a:p>
        </p:txBody>
      </p:sp>
      <p:cxnSp>
        <p:nvCxnSpPr>
          <p:cNvPr id="8" name="Connecteur droit 7">
            <a:extLst>
              <a:ext uri="{FF2B5EF4-FFF2-40B4-BE49-F238E27FC236}">
                <a16:creationId xmlns:a16="http://schemas.microsoft.com/office/drawing/2014/main" id="{DC460B3E-BD75-7947-6D64-8E65F7EF154C}"/>
              </a:ext>
            </a:extLst>
          </p:cNvPr>
          <p:cNvCxnSpPr>
            <a:cxnSpLocks/>
          </p:cNvCxnSpPr>
          <p:nvPr/>
        </p:nvCxnSpPr>
        <p:spPr>
          <a:xfrm>
            <a:off x="485192" y="1300065"/>
            <a:ext cx="6033796" cy="0"/>
          </a:xfrm>
          <a:prstGeom prst="line">
            <a:avLst/>
          </a:prstGeom>
          <a:ln>
            <a:solidFill>
              <a:srgbClr val="2332D0"/>
            </a:solidFill>
          </a:ln>
        </p:spPr>
        <p:style>
          <a:lnRef idx="3">
            <a:schemeClr val="dk1"/>
          </a:lnRef>
          <a:fillRef idx="0">
            <a:schemeClr val="dk1"/>
          </a:fillRef>
          <a:effectRef idx="2">
            <a:schemeClr val="dk1"/>
          </a:effectRef>
          <a:fontRef idx="minor">
            <a:schemeClr val="tx1"/>
          </a:fontRef>
        </p:style>
      </p:cxnSp>
      <p:pic>
        <p:nvPicPr>
          <p:cNvPr id="15" name="Espace réservé du contenu 14">
            <a:extLst>
              <a:ext uri="{FF2B5EF4-FFF2-40B4-BE49-F238E27FC236}">
                <a16:creationId xmlns:a16="http://schemas.microsoft.com/office/drawing/2014/main" id="{BC0D026F-0DD2-9336-BCD1-F4446141D11E}"/>
              </a:ext>
            </a:extLst>
          </p:cNvPr>
          <p:cNvPicPr>
            <a:picLocks noGrp="1" noChangeAspect="1"/>
          </p:cNvPicPr>
          <p:nvPr>
            <p:ph sz="half" idx="1"/>
          </p:nvPr>
        </p:nvPicPr>
        <p:blipFill>
          <a:blip r:embed="rId2"/>
          <a:stretch>
            <a:fillRect/>
          </a:stretch>
        </p:blipFill>
        <p:spPr>
          <a:xfrm>
            <a:off x="485192" y="2297304"/>
            <a:ext cx="6026123" cy="2727199"/>
          </a:xfrm>
        </p:spPr>
      </p:pic>
    </p:spTree>
    <p:extLst>
      <p:ext uri="{BB962C8B-B14F-4D97-AF65-F5344CB8AC3E}">
        <p14:creationId xmlns:p14="http://schemas.microsoft.com/office/powerpoint/2010/main" val="2034213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73FABB7-5AF5-3693-D87A-0528F6398BB7}"/>
              </a:ext>
            </a:extLst>
          </p:cNvPr>
          <p:cNvSpPr/>
          <p:nvPr/>
        </p:nvSpPr>
        <p:spPr>
          <a:xfrm>
            <a:off x="0" y="5225143"/>
            <a:ext cx="12192000" cy="1632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6">
            <a:extLst>
              <a:ext uri="{FF2B5EF4-FFF2-40B4-BE49-F238E27FC236}">
                <a16:creationId xmlns:a16="http://schemas.microsoft.com/office/drawing/2014/main" id="{1874995A-C0BA-0D65-0C41-A5B6879BAE09}"/>
              </a:ext>
            </a:extLst>
          </p:cNvPr>
          <p:cNvSpPr>
            <a:spLocks noGrp="1"/>
          </p:cNvSpPr>
          <p:nvPr>
            <p:ph type="title"/>
          </p:nvPr>
        </p:nvSpPr>
        <p:spPr/>
        <p:txBody>
          <a:bodyPr/>
          <a:lstStyle/>
          <a:p>
            <a:r>
              <a:rPr lang="fr-FR" dirty="0"/>
              <a:t>Prix des commandes</a:t>
            </a:r>
          </a:p>
        </p:txBody>
      </p:sp>
      <p:cxnSp>
        <p:nvCxnSpPr>
          <p:cNvPr id="11" name="Connecteur droit 10">
            <a:extLst>
              <a:ext uri="{FF2B5EF4-FFF2-40B4-BE49-F238E27FC236}">
                <a16:creationId xmlns:a16="http://schemas.microsoft.com/office/drawing/2014/main" id="{9021105B-90B1-54CC-4691-80A1E5F48E49}"/>
              </a:ext>
            </a:extLst>
          </p:cNvPr>
          <p:cNvCxnSpPr>
            <a:cxnSpLocks/>
          </p:cNvCxnSpPr>
          <p:nvPr/>
        </p:nvCxnSpPr>
        <p:spPr>
          <a:xfrm>
            <a:off x="926841" y="1380930"/>
            <a:ext cx="4926564"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6" name="Espace réservé du contenu 15">
            <a:extLst>
              <a:ext uri="{FF2B5EF4-FFF2-40B4-BE49-F238E27FC236}">
                <a16:creationId xmlns:a16="http://schemas.microsoft.com/office/drawing/2014/main" id="{063531AF-33DD-8911-ADD8-8C9884D92D50}"/>
              </a:ext>
            </a:extLst>
          </p:cNvPr>
          <p:cNvPicPr>
            <a:picLocks noGrp="1" noChangeAspect="1"/>
          </p:cNvPicPr>
          <p:nvPr>
            <p:ph idx="1"/>
          </p:nvPr>
        </p:nvPicPr>
        <p:blipFill>
          <a:blip r:embed="rId2"/>
          <a:stretch>
            <a:fillRect/>
          </a:stretch>
        </p:blipFill>
        <p:spPr>
          <a:xfrm>
            <a:off x="838200" y="1690688"/>
            <a:ext cx="8131800" cy="4351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8409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C1DF019D-9563-8D8E-77C7-F74E02E60DA4}"/>
              </a:ext>
            </a:extLst>
          </p:cNvPr>
          <p:cNvSpPr/>
          <p:nvPr/>
        </p:nvSpPr>
        <p:spPr>
          <a:xfrm>
            <a:off x="4925785" y="1214540"/>
            <a:ext cx="6710266" cy="4765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3">
            <a:extLst>
              <a:ext uri="{FF2B5EF4-FFF2-40B4-BE49-F238E27FC236}">
                <a16:creationId xmlns:a16="http://schemas.microsoft.com/office/drawing/2014/main" id="{E78374FC-E8CE-0F71-ADD7-A7BA8D35F73F}"/>
              </a:ext>
            </a:extLst>
          </p:cNvPr>
          <p:cNvSpPr>
            <a:spLocks noGrp="1"/>
          </p:cNvSpPr>
          <p:nvPr>
            <p:ph type="title"/>
          </p:nvPr>
        </p:nvSpPr>
        <p:spPr>
          <a:xfrm>
            <a:off x="839788" y="1214540"/>
            <a:ext cx="3981028" cy="668690"/>
          </a:xfrm>
        </p:spPr>
        <p:txBody>
          <a:bodyPr>
            <a:normAutofit fontScale="90000"/>
          </a:bodyPr>
          <a:lstStyle/>
          <a:p>
            <a:r>
              <a:rPr lang="fr-FR" sz="3200" dirty="0">
                <a:latin typeface="Lato" panose="020F0502020204030203" pitchFamily="34" charset="0"/>
                <a:ea typeface="Lato" panose="020F0502020204030203" pitchFamily="34" charset="0"/>
                <a:cs typeface="Lato" panose="020F0502020204030203" pitchFamily="34" charset="0"/>
              </a:rPr>
              <a:t>SEGMENTATION RFM</a:t>
            </a:r>
          </a:p>
        </p:txBody>
      </p:sp>
      <p:sp>
        <p:nvSpPr>
          <p:cNvPr id="6" name="Espace réservé du texte 6">
            <a:extLst>
              <a:ext uri="{FF2B5EF4-FFF2-40B4-BE49-F238E27FC236}">
                <a16:creationId xmlns:a16="http://schemas.microsoft.com/office/drawing/2014/main" id="{7EA13F01-E061-B7E0-8755-B4EF52CAF3DC}"/>
              </a:ext>
            </a:extLst>
          </p:cNvPr>
          <p:cNvSpPr txBox="1">
            <a:spLocks/>
          </p:cNvSpPr>
          <p:nvPr/>
        </p:nvSpPr>
        <p:spPr>
          <a:xfrm>
            <a:off x="839788" y="2069840"/>
            <a:ext cx="3932237" cy="38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800" dirty="0">
                <a:latin typeface="Lato" panose="020F0502020204030203" pitchFamily="34" charset="0"/>
                <a:ea typeface="Lato" panose="020F0502020204030203" pitchFamily="34" charset="0"/>
                <a:cs typeface="Lato" panose="020F0502020204030203" pitchFamily="34" charset="0"/>
              </a:rPr>
              <a:t>L</a:t>
            </a:r>
            <a:r>
              <a:rPr lang="fr-FR" sz="1800" b="0" i="0" dirty="0">
                <a:effectLst/>
                <a:latin typeface="Lato" panose="020F0502020204030203" pitchFamily="34" charset="0"/>
                <a:ea typeface="Lato" panose="020F0502020204030203" pitchFamily="34" charset="0"/>
                <a:cs typeface="Lato" panose="020F0502020204030203" pitchFamily="34" charset="0"/>
              </a:rPr>
              <a:t>a segmentation RFM permet de diviser la clientèle en </a:t>
            </a:r>
            <a:r>
              <a:rPr lang="fr-FR" sz="1800" b="0" i="0" dirty="0">
                <a:solidFill>
                  <a:srgbClr val="2332D0"/>
                </a:solidFill>
                <a:effectLst/>
                <a:latin typeface="Lato" panose="020F0502020204030203" pitchFamily="34" charset="0"/>
                <a:ea typeface="Lato" panose="020F0502020204030203" pitchFamily="34" charset="0"/>
                <a:cs typeface="Lato" panose="020F0502020204030203" pitchFamily="34" charset="0"/>
              </a:rPr>
              <a:t>groupes homogènes</a:t>
            </a:r>
            <a:r>
              <a:rPr lang="fr-FR" sz="1800" b="0" i="0" dirty="0">
                <a:effectLst/>
                <a:latin typeface="Lato" panose="020F0502020204030203" pitchFamily="34" charset="0"/>
                <a:ea typeface="Lato" panose="020F0502020204030203" pitchFamily="34" charset="0"/>
                <a:cs typeface="Lato" panose="020F0502020204030203" pitchFamily="34" charset="0"/>
              </a:rPr>
              <a:t>, qui ont des comportements d'achat similaires. La segmentation RFM permet par exemple, d’</a:t>
            </a:r>
            <a:r>
              <a:rPr lang="fr-FR" sz="1800" b="0" i="0" dirty="0">
                <a:solidFill>
                  <a:srgbClr val="2332D0"/>
                </a:solidFill>
                <a:effectLst/>
                <a:latin typeface="Lato" panose="020F0502020204030203" pitchFamily="34" charset="0"/>
                <a:ea typeface="Lato" panose="020F0502020204030203" pitchFamily="34" charset="0"/>
                <a:cs typeface="Lato" panose="020F0502020204030203" pitchFamily="34" charset="0"/>
              </a:rPr>
              <a:t>identifier ses clients les plus fidèles</a:t>
            </a:r>
            <a:r>
              <a:rPr lang="fr-FR" sz="1800" b="0" i="0" dirty="0">
                <a:effectLst/>
                <a:latin typeface="Lato" panose="020F0502020204030203" pitchFamily="34" charset="0"/>
                <a:ea typeface="Lato" panose="020F0502020204030203" pitchFamily="34" charset="0"/>
                <a:cs typeface="Lato" panose="020F0502020204030203" pitchFamily="34" charset="0"/>
              </a:rPr>
              <a:t>, ceux qui ont récemment effectué un </a:t>
            </a:r>
            <a:r>
              <a:rPr lang="fr-FR" sz="1800" b="0" i="0" dirty="0">
                <a:solidFill>
                  <a:srgbClr val="2332D0"/>
                </a:solidFill>
                <a:effectLst/>
                <a:latin typeface="Lato" panose="020F0502020204030203" pitchFamily="34" charset="0"/>
                <a:ea typeface="Lato" panose="020F0502020204030203" pitchFamily="34" charset="0"/>
                <a:cs typeface="Lato" panose="020F0502020204030203" pitchFamily="34" charset="0"/>
              </a:rPr>
              <a:t>achat important</a:t>
            </a:r>
            <a:r>
              <a:rPr lang="fr-FR" sz="1800" b="0" i="0" dirty="0">
                <a:effectLst/>
                <a:latin typeface="Lato" panose="020F0502020204030203" pitchFamily="34" charset="0"/>
                <a:ea typeface="Lato" panose="020F0502020204030203" pitchFamily="34" charset="0"/>
                <a:cs typeface="Lato" panose="020F0502020204030203" pitchFamily="34" charset="0"/>
              </a:rPr>
              <a:t>, ou ceux qui n'ont pas acheté depuis un certain temps et qui pourraient nécessiter une campagne de relance.</a:t>
            </a:r>
          </a:p>
          <a:p>
            <a:pPr marL="0" indent="0" algn="just">
              <a:buNone/>
            </a:pPr>
            <a:r>
              <a:rPr lang="fr-FR" sz="1800" b="0" i="0" dirty="0">
                <a:effectLst/>
                <a:latin typeface="Lato" panose="020F0502020204030203" pitchFamily="34" charset="0"/>
                <a:ea typeface="Lato" panose="020F0502020204030203" pitchFamily="34" charset="0"/>
                <a:cs typeface="Lato" panose="020F0502020204030203" pitchFamily="34" charset="0"/>
              </a:rPr>
              <a:t>Nous allons calculer des quartiles pour chaque variable RFM afin </a:t>
            </a:r>
            <a:r>
              <a:rPr lang="fr-FR" sz="1800" b="0" i="0" dirty="0">
                <a:solidFill>
                  <a:srgbClr val="2332D0"/>
                </a:solidFill>
                <a:effectLst/>
                <a:latin typeface="Lato" panose="020F0502020204030203" pitchFamily="34" charset="0"/>
                <a:ea typeface="Lato" panose="020F0502020204030203" pitchFamily="34" charset="0"/>
                <a:cs typeface="Lato" panose="020F0502020204030203" pitchFamily="34" charset="0"/>
              </a:rPr>
              <a:t>d’attribuer des notes</a:t>
            </a:r>
            <a:r>
              <a:rPr lang="fr-FR" sz="1800" b="0" i="0" dirty="0">
                <a:effectLst/>
                <a:latin typeface="Lato" panose="020F0502020204030203" pitchFamily="34" charset="0"/>
                <a:ea typeface="Lato" panose="020F0502020204030203" pitchFamily="34" charset="0"/>
                <a:cs typeface="Lato" panose="020F0502020204030203" pitchFamily="34" charset="0"/>
              </a:rPr>
              <a:t> au clients</a:t>
            </a:r>
          </a:p>
          <a:p>
            <a:pPr marL="0" indent="0" algn="just">
              <a:buNone/>
            </a:pPr>
            <a:endParaRPr lang="fr-FR" sz="2400" dirty="0">
              <a:latin typeface="Lato" panose="020F0502020204030203" pitchFamily="34" charset="0"/>
              <a:ea typeface="Lato" panose="020F0502020204030203" pitchFamily="34" charset="0"/>
              <a:cs typeface="Lato" panose="020F0502020204030203" pitchFamily="34" charset="0"/>
            </a:endParaRPr>
          </a:p>
        </p:txBody>
      </p:sp>
      <p:cxnSp>
        <p:nvCxnSpPr>
          <p:cNvPr id="8" name="Connecteur droit 7">
            <a:extLst>
              <a:ext uri="{FF2B5EF4-FFF2-40B4-BE49-F238E27FC236}">
                <a16:creationId xmlns:a16="http://schemas.microsoft.com/office/drawing/2014/main" id="{8F0AE26F-6C31-5636-598F-73DB334BF4C4}"/>
              </a:ext>
            </a:extLst>
          </p:cNvPr>
          <p:cNvCxnSpPr>
            <a:cxnSpLocks/>
          </p:cNvCxnSpPr>
          <p:nvPr/>
        </p:nvCxnSpPr>
        <p:spPr>
          <a:xfrm>
            <a:off x="920620" y="1978089"/>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5" name="Espace réservé du contenu 14">
            <a:extLst>
              <a:ext uri="{FF2B5EF4-FFF2-40B4-BE49-F238E27FC236}">
                <a16:creationId xmlns:a16="http://schemas.microsoft.com/office/drawing/2014/main" id="{0C67D9DB-58AA-1E3D-2E4B-D8649785FE3C}"/>
              </a:ext>
            </a:extLst>
          </p:cNvPr>
          <p:cNvPicPr>
            <a:picLocks noGrp="1" noChangeAspect="1"/>
          </p:cNvPicPr>
          <p:nvPr>
            <p:ph sz="half" idx="1"/>
          </p:nvPr>
        </p:nvPicPr>
        <p:blipFill>
          <a:blip r:embed="rId2"/>
          <a:stretch>
            <a:fillRect/>
          </a:stretch>
        </p:blipFill>
        <p:spPr>
          <a:xfrm>
            <a:off x="5484843" y="1716833"/>
            <a:ext cx="5580593" cy="3765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2690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E582A-3DE9-E561-52C8-9763A2B198F8}"/>
              </a:ext>
            </a:extLst>
          </p:cNvPr>
          <p:cNvSpPr>
            <a:spLocks noGrp="1"/>
          </p:cNvSpPr>
          <p:nvPr>
            <p:ph type="title"/>
          </p:nvPr>
        </p:nvSpPr>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Interprétation RFM</a:t>
            </a:r>
          </a:p>
        </p:txBody>
      </p:sp>
      <p:pic>
        <p:nvPicPr>
          <p:cNvPr id="6" name="Espace réservé du contenu 5">
            <a:extLst>
              <a:ext uri="{FF2B5EF4-FFF2-40B4-BE49-F238E27FC236}">
                <a16:creationId xmlns:a16="http://schemas.microsoft.com/office/drawing/2014/main" id="{94C8C49A-D88C-5C1B-68F8-F3F03456041B}"/>
              </a:ext>
            </a:extLst>
          </p:cNvPr>
          <p:cNvPicPr>
            <a:picLocks noGrp="1" noChangeAspect="1"/>
          </p:cNvPicPr>
          <p:nvPr>
            <p:ph sz="half" idx="1"/>
          </p:nvPr>
        </p:nvPicPr>
        <p:blipFill>
          <a:blip r:embed="rId2"/>
          <a:stretch>
            <a:fillRect/>
          </a:stretch>
        </p:blipFill>
        <p:spPr>
          <a:xfrm>
            <a:off x="856891" y="1843580"/>
            <a:ext cx="5144218" cy="4315427"/>
          </a:xfrm>
        </p:spPr>
      </p:pic>
      <p:cxnSp>
        <p:nvCxnSpPr>
          <p:cNvPr id="9" name="Connecteur droit 8">
            <a:extLst>
              <a:ext uri="{FF2B5EF4-FFF2-40B4-BE49-F238E27FC236}">
                <a16:creationId xmlns:a16="http://schemas.microsoft.com/office/drawing/2014/main" id="{1D6418ED-834E-4689-1E6A-FD25AA04EAA9}"/>
              </a:ext>
            </a:extLst>
          </p:cNvPr>
          <p:cNvCxnSpPr>
            <a:cxnSpLocks/>
          </p:cNvCxnSpPr>
          <p:nvPr/>
        </p:nvCxnSpPr>
        <p:spPr>
          <a:xfrm>
            <a:off x="856891" y="1405811"/>
            <a:ext cx="3684007"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8" name="Espace réservé du contenu 11">
            <a:extLst>
              <a:ext uri="{FF2B5EF4-FFF2-40B4-BE49-F238E27FC236}">
                <a16:creationId xmlns:a16="http://schemas.microsoft.com/office/drawing/2014/main" id="{E6073A11-6715-01A5-4C1E-DDAAAD1AE991}"/>
              </a:ext>
            </a:extLst>
          </p:cNvPr>
          <p:cNvPicPr>
            <a:picLocks noGrp="1" noChangeAspect="1"/>
          </p:cNvPicPr>
          <p:nvPr>
            <p:ph sz="half" idx="2"/>
          </p:nvPr>
        </p:nvPicPr>
        <p:blipFill>
          <a:blip r:embed="rId3"/>
          <a:stretch>
            <a:fillRect/>
          </a:stretch>
        </p:blipFill>
        <p:spPr>
          <a:xfrm>
            <a:off x="6251551" y="1825625"/>
            <a:ext cx="5022897" cy="4351338"/>
          </a:xfrm>
        </p:spPr>
      </p:pic>
    </p:spTree>
    <p:extLst>
      <p:ext uri="{BB962C8B-B14F-4D97-AF65-F5344CB8AC3E}">
        <p14:creationId xmlns:p14="http://schemas.microsoft.com/office/powerpoint/2010/main" val="1352736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80E21E9-91C5-6FB5-29D3-4011685F0845}"/>
              </a:ext>
            </a:extLst>
          </p:cNvPr>
          <p:cNvSpPr/>
          <p:nvPr/>
        </p:nvSpPr>
        <p:spPr>
          <a:xfrm>
            <a:off x="6718041" y="2"/>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1">
            <a:extLst>
              <a:ext uri="{FF2B5EF4-FFF2-40B4-BE49-F238E27FC236}">
                <a16:creationId xmlns:a16="http://schemas.microsoft.com/office/drawing/2014/main" id="{B390D62C-4D27-5E0C-226D-FEC064330CFA}"/>
              </a:ext>
            </a:extLst>
          </p:cNvPr>
          <p:cNvSpPr>
            <a:spLocks noGrp="1"/>
          </p:cNvSpPr>
          <p:nvPr>
            <p:ph type="title"/>
          </p:nvPr>
        </p:nvSpPr>
        <p:spPr>
          <a:xfrm>
            <a:off x="838200" y="365125"/>
            <a:ext cx="10515600" cy="1325563"/>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Interprétation RFM</a:t>
            </a:r>
          </a:p>
        </p:txBody>
      </p:sp>
      <p:cxnSp>
        <p:nvCxnSpPr>
          <p:cNvPr id="7" name="Connecteur droit 6">
            <a:extLst>
              <a:ext uri="{FF2B5EF4-FFF2-40B4-BE49-F238E27FC236}">
                <a16:creationId xmlns:a16="http://schemas.microsoft.com/office/drawing/2014/main" id="{88F3B9FF-16B3-F940-E5FC-F5B6F9B13F3D}"/>
              </a:ext>
            </a:extLst>
          </p:cNvPr>
          <p:cNvCxnSpPr>
            <a:cxnSpLocks/>
          </p:cNvCxnSpPr>
          <p:nvPr/>
        </p:nvCxnSpPr>
        <p:spPr>
          <a:xfrm>
            <a:off x="856891" y="1405811"/>
            <a:ext cx="3684007"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9" name="Espace réservé du contenu 15">
            <a:extLst>
              <a:ext uri="{FF2B5EF4-FFF2-40B4-BE49-F238E27FC236}">
                <a16:creationId xmlns:a16="http://schemas.microsoft.com/office/drawing/2014/main" id="{A42A9742-6FB3-C2F4-0183-96040AF277CF}"/>
              </a:ext>
            </a:extLst>
          </p:cNvPr>
          <p:cNvPicPr>
            <a:picLocks noGrp="1" noChangeAspect="1"/>
          </p:cNvPicPr>
          <p:nvPr>
            <p:ph sz="half" idx="1"/>
          </p:nvPr>
        </p:nvPicPr>
        <p:blipFill>
          <a:blip r:embed="rId2"/>
          <a:stretch>
            <a:fillRect/>
          </a:stretch>
        </p:blipFill>
        <p:spPr>
          <a:xfrm>
            <a:off x="233147" y="1747936"/>
            <a:ext cx="6483780" cy="3752982"/>
          </a:xfrm>
        </p:spPr>
      </p:pic>
      <p:sp>
        <p:nvSpPr>
          <p:cNvPr id="21" name="Espace réservé du contenu 20">
            <a:extLst>
              <a:ext uri="{FF2B5EF4-FFF2-40B4-BE49-F238E27FC236}">
                <a16:creationId xmlns:a16="http://schemas.microsoft.com/office/drawing/2014/main" id="{931FFAE2-E0B4-3CF6-6975-95CDFE6FC96F}"/>
              </a:ext>
            </a:extLst>
          </p:cNvPr>
          <p:cNvSpPr>
            <a:spLocks noGrp="1"/>
          </p:cNvSpPr>
          <p:nvPr>
            <p:ph sz="half" idx="2"/>
          </p:nvPr>
        </p:nvSpPr>
        <p:spPr>
          <a:xfrm>
            <a:off x="7518140" y="2803849"/>
            <a:ext cx="3873759" cy="1250302"/>
          </a:xfrm>
        </p:spPr>
        <p:txBody>
          <a:bodyPr>
            <a:normAutofit fontScale="92500" lnSpcReduction="20000"/>
          </a:bodyPr>
          <a:lstStyle/>
          <a:p>
            <a:pPr marL="0" indent="0">
              <a:buNone/>
            </a:pPr>
            <a:r>
              <a:rPr lang="fr-FR" sz="1800" dirty="0">
                <a:solidFill>
                  <a:schemeClr val="bg1"/>
                </a:solidFill>
              </a:rPr>
              <a:t>Nous n’observons pas particulièrement un segment qui ressort plus qu’un autre dans ce graphique.</a:t>
            </a:r>
          </a:p>
          <a:p>
            <a:pPr marL="0" indent="0">
              <a:buNone/>
            </a:pPr>
            <a:r>
              <a:rPr lang="fr-FR" sz="1800" dirty="0">
                <a:solidFill>
                  <a:schemeClr val="bg1"/>
                </a:solidFill>
              </a:rPr>
              <a:t>Nous allons attribuer des types de clients à certaines modalités de </a:t>
            </a:r>
            <a:r>
              <a:rPr lang="fr-FR" sz="1800" dirty="0" err="1">
                <a:solidFill>
                  <a:schemeClr val="bg1"/>
                </a:solidFill>
              </a:rPr>
              <a:t>RFMClass</a:t>
            </a:r>
            <a:r>
              <a:rPr lang="fr-FR" sz="1800" dirty="0">
                <a:solidFill>
                  <a:schemeClr val="bg1"/>
                </a:solidFill>
              </a:rPr>
              <a:t>.</a:t>
            </a:r>
          </a:p>
          <a:p>
            <a:pPr marL="0" indent="0">
              <a:buNone/>
            </a:pPr>
            <a:endParaRPr lang="fr-FR" sz="1800" dirty="0">
              <a:solidFill>
                <a:schemeClr val="bg1"/>
              </a:solidFill>
            </a:endParaRPr>
          </a:p>
          <a:p>
            <a:pPr marL="0" indent="0">
              <a:buNone/>
            </a:pPr>
            <a:endParaRPr lang="fr-FR" sz="1800" dirty="0">
              <a:solidFill>
                <a:schemeClr val="bg1"/>
              </a:solidFill>
            </a:endParaRPr>
          </a:p>
        </p:txBody>
      </p:sp>
    </p:spTree>
    <p:extLst>
      <p:ext uri="{BB962C8B-B14F-4D97-AF65-F5344CB8AC3E}">
        <p14:creationId xmlns:p14="http://schemas.microsoft.com/office/powerpoint/2010/main" val="237043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2CF76E54-758D-AAAE-D9D7-006220FD16B4}"/>
              </a:ext>
            </a:extLst>
          </p:cNvPr>
          <p:cNvSpPr/>
          <p:nvPr/>
        </p:nvSpPr>
        <p:spPr>
          <a:xfrm>
            <a:off x="5399314" y="1307840"/>
            <a:ext cx="6792686" cy="4242319"/>
          </a:xfrm>
          <a:prstGeom prst="roundRect">
            <a:avLst/>
          </a:prstGeom>
          <a:solidFill>
            <a:srgbClr val="9498C8"/>
          </a:solidFill>
          <a:ln>
            <a:solidFill>
              <a:srgbClr val="2332D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B4B4D1"/>
              </a:solidFill>
            </a:endParaRPr>
          </a:p>
        </p:txBody>
      </p:sp>
      <p:sp>
        <p:nvSpPr>
          <p:cNvPr id="6" name="Titre 1">
            <a:extLst>
              <a:ext uri="{FF2B5EF4-FFF2-40B4-BE49-F238E27FC236}">
                <a16:creationId xmlns:a16="http://schemas.microsoft.com/office/drawing/2014/main" id="{79EFBCF9-B431-3B89-A0C2-F1DD47B37F75}"/>
              </a:ext>
            </a:extLst>
          </p:cNvPr>
          <p:cNvSpPr>
            <a:spLocks noGrp="1"/>
          </p:cNvSpPr>
          <p:nvPr>
            <p:ph type="title"/>
          </p:nvPr>
        </p:nvSpPr>
        <p:spPr>
          <a:xfrm>
            <a:off x="6188242" y="1787564"/>
            <a:ext cx="5165558" cy="833856"/>
          </a:xfrm>
        </p:spPr>
        <p:txBody>
          <a:bodyPr rtlCol="0"/>
          <a:lstStyle/>
          <a:p>
            <a:pPr rtl="0"/>
            <a:r>
              <a:rPr lang="fr-FR" sz="4000" dirty="0">
                <a:solidFill>
                  <a:schemeClr val="bg1"/>
                </a:solidFill>
                <a:latin typeface="Lato" panose="020F0502020204030203" pitchFamily="34" charset="0"/>
                <a:ea typeface="Lato" panose="020F0502020204030203" pitchFamily="34" charset="0"/>
                <a:cs typeface="Lato" panose="020F0502020204030203" pitchFamily="34" charset="0"/>
              </a:rPr>
              <a:t>SOMMAIRE</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7" name="Espace réservé du numéro de diapositive 2">
            <a:extLst>
              <a:ext uri="{FF2B5EF4-FFF2-40B4-BE49-F238E27FC236}">
                <a16:creationId xmlns:a16="http://schemas.microsoft.com/office/drawing/2014/main" id="{7951BA40-C160-45BA-A81B-1D95F05FB0D3}"/>
              </a:ext>
            </a:extLst>
          </p:cNvPr>
          <p:cNvSpPr>
            <a:spLocks noGrp="1"/>
          </p:cNvSpPr>
          <p:nvPr>
            <p:ph type="sldNum" sz="quarter" idx="12"/>
          </p:nvPr>
        </p:nvSpPr>
        <p:spPr>
          <a:xfrm>
            <a:off x="11453346" y="6174902"/>
            <a:ext cx="357116" cy="365125"/>
          </a:xfrm>
        </p:spPr>
        <p:txBody>
          <a:bodyPr rtlCol="0"/>
          <a:lstStyle/>
          <a:p>
            <a:pPr rtl="0"/>
            <a:fld id="{82EE24B5-652C-4DB5-B7C3-B5BBEC1280B1}" type="slidenum">
              <a:rPr lang="fr-FR" smtClean="0"/>
              <a:t>2</a:t>
            </a:fld>
            <a:endParaRPr lang="fr-FR"/>
          </a:p>
        </p:txBody>
      </p:sp>
      <p:sp>
        <p:nvSpPr>
          <p:cNvPr id="8" name="objet 9" descr="Rectangle beige">
            <a:extLst>
              <a:ext uri="{FF2B5EF4-FFF2-40B4-BE49-F238E27FC236}">
                <a16:creationId xmlns:a16="http://schemas.microsoft.com/office/drawing/2014/main" id="{9C07DEC4-DFDC-5969-0E77-2ED00677C7ED}"/>
              </a:ext>
            </a:extLst>
          </p:cNvPr>
          <p:cNvSpPr/>
          <p:nvPr/>
        </p:nvSpPr>
        <p:spPr>
          <a:xfrm>
            <a:off x="6283772" y="2497421"/>
            <a:ext cx="2988000" cy="0"/>
          </a:xfrm>
          <a:custGeom>
            <a:avLst/>
            <a:gdLst/>
            <a:ahLst/>
            <a:cxnLst/>
            <a:rect l="l" t="t" r="r" b="b"/>
            <a:pathLst>
              <a:path w="2642870">
                <a:moveTo>
                  <a:pt x="0" y="0"/>
                </a:moveTo>
                <a:lnTo>
                  <a:pt x="2642616" y="0"/>
                </a:lnTo>
              </a:path>
            </a:pathLst>
          </a:custGeom>
          <a:ln w="54863">
            <a:solidFill>
              <a:srgbClr val="EFEFF3"/>
            </a:solidFill>
          </a:ln>
        </p:spPr>
        <p:txBody>
          <a:bodyPr wrap="square" lIns="0" tIns="0" rIns="0" bIns="0" rtlCol="0"/>
          <a:lstStyle/>
          <a:p>
            <a:pPr rtl="0"/>
            <a:endParaRPr lang="fr-FR"/>
          </a:p>
        </p:txBody>
      </p:sp>
      <p:sp>
        <p:nvSpPr>
          <p:cNvPr id="9" name="Espace réservé du contenu 3">
            <a:extLst>
              <a:ext uri="{FF2B5EF4-FFF2-40B4-BE49-F238E27FC236}">
                <a16:creationId xmlns:a16="http://schemas.microsoft.com/office/drawing/2014/main" id="{940B9DD8-2FEE-F1DE-B391-546E3CC85B74}"/>
              </a:ext>
            </a:extLst>
          </p:cNvPr>
          <p:cNvSpPr txBox="1">
            <a:spLocks/>
          </p:cNvSpPr>
          <p:nvPr/>
        </p:nvSpPr>
        <p:spPr>
          <a:xfrm>
            <a:off x="6188241" y="2716976"/>
            <a:ext cx="5622221" cy="248950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Contexte et problématique</a:t>
            </a:r>
          </a:p>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Analyse du jeu de données et segmentation RFM</a:t>
            </a:r>
          </a:p>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Modélisation des données clients</a:t>
            </a:r>
          </a:p>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Réduction de dimensions et Modèle final </a:t>
            </a:r>
          </a:p>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Stabilité temporelle pour maintenance</a:t>
            </a:r>
          </a:p>
          <a:p>
            <a:r>
              <a:rPr lang="fr-FR" sz="1800" spc="-25" dirty="0">
                <a:solidFill>
                  <a:schemeClr val="bg1"/>
                </a:solidFill>
                <a:latin typeface="Lato" panose="020F0502020204030203" pitchFamily="34" charset="0"/>
                <a:ea typeface="Lato" panose="020F0502020204030203" pitchFamily="34" charset="0"/>
                <a:cs typeface="Lato" panose="020F0502020204030203" pitchFamily="34" charset="0"/>
              </a:rPr>
              <a:t>Questions/réponses</a:t>
            </a:r>
          </a:p>
        </p:txBody>
      </p:sp>
      <p:pic>
        <p:nvPicPr>
          <p:cNvPr id="10" name="Picture 4" descr="Soluções de Vendas Online e Serviços de E-commerce | Olist">
            <a:extLst>
              <a:ext uri="{FF2B5EF4-FFF2-40B4-BE49-F238E27FC236}">
                <a16:creationId xmlns:a16="http://schemas.microsoft.com/office/drawing/2014/main" id="{33423E94-E1DC-A606-4554-45A58E45D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91013" cy="6858000"/>
          </a:xfrm>
          <a:prstGeom prst="rect">
            <a:avLst/>
          </a:prstGeom>
          <a:solidFill>
            <a:schemeClr val="bg1"/>
          </a:solidFill>
        </p:spPr>
      </p:pic>
    </p:spTree>
    <p:extLst>
      <p:ext uri="{BB962C8B-B14F-4D97-AF65-F5344CB8AC3E}">
        <p14:creationId xmlns:p14="http://schemas.microsoft.com/office/powerpoint/2010/main" val="79395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8DEFE0A-D95A-B5B4-7614-1D4305FAC648}"/>
              </a:ext>
            </a:extLst>
          </p:cNvPr>
          <p:cNvSpPr>
            <a:spLocks noGrp="1"/>
          </p:cNvSpPr>
          <p:nvPr>
            <p:ph type="title"/>
          </p:nvPr>
        </p:nvSpPr>
        <p:spPr/>
        <p:txBody>
          <a:bodyPr/>
          <a:lstStyle/>
          <a:p>
            <a:r>
              <a:rPr lang="fr-FR" dirty="0">
                <a:latin typeface="Lato" panose="020F0502020204030203" pitchFamily="34" charset="0"/>
                <a:ea typeface="Lato" panose="020F0502020204030203" pitchFamily="34" charset="0"/>
                <a:cs typeface="Lato" panose="020F0502020204030203" pitchFamily="34" charset="0"/>
              </a:rPr>
              <a:t>Aspect métier de la segmentation :</a:t>
            </a:r>
          </a:p>
        </p:txBody>
      </p:sp>
      <p:sp>
        <p:nvSpPr>
          <p:cNvPr id="6" name="Espace réservé du contenu 5">
            <a:extLst>
              <a:ext uri="{FF2B5EF4-FFF2-40B4-BE49-F238E27FC236}">
                <a16:creationId xmlns:a16="http://schemas.microsoft.com/office/drawing/2014/main" id="{2BDAB9F7-562F-6ECE-2691-0F4F39559CB7}"/>
              </a:ext>
            </a:extLst>
          </p:cNvPr>
          <p:cNvSpPr>
            <a:spLocks noGrp="1"/>
          </p:cNvSpPr>
          <p:nvPr>
            <p:ph idx="1"/>
          </p:nvPr>
        </p:nvSpPr>
        <p:spPr>
          <a:xfrm>
            <a:off x="838200" y="1530037"/>
            <a:ext cx="10515600" cy="4646926"/>
          </a:xfrm>
        </p:spPr>
        <p:txBody>
          <a:bodyPr>
            <a:normAutofit fontScale="47500" lnSpcReduction="20000"/>
          </a:bodyPr>
          <a:lstStyle/>
          <a:p>
            <a:pPr>
              <a:lnSpc>
                <a:spcPct val="120000"/>
              </a:lnSpc>
              <a:buClr>
                <a:srgbClr val="6B7CE4"/>
              </a:buClr>
              <a:buFont typeface="Wingdings" panose="05000000000000000000" pitchFamily="2" charset="2"/>
              <a:buChar char="Ø"/>
            </a:pPr>
            <a:r>
              <a:rPr lang="fr-FR" b="1" i="0" dirty="0">
                <a:solidFill>
                  <a:srgbClr val="2332D0"/>
                </a:solidFill>
                <a:effectLst/>
                <a:latin typeface="Lato" panose="020F0502020204030203" pitchFamily="34" charset="0"/>
                <a:ea typeface="Lato" panose="020F0502020204030203" pitchFamily="34" charset="0"/>
                <a:cs typeface="Lato" panose="020F0502020204030203" pitchFamily="34" charset="0"/>
              </a:rPr>
              <a:t>Le client VIP</a:t>
            </a: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A acheté récemment, achète souvent et, en général, pour des montants supérieurs à la moyenne.</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Actions recommandés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Lui accorder des privilèges auxquels les autres clients n’ont pas accès, le récompenser (ventes privées, codes promos, invitations à des événements), lui demander des noms de proches qui pourraient être intéressés par la marque.</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C00000"/>
                </a:solidFill>
                <a:effectLst/>
                <a:latin typeface="Lato" panose="020F0502020204030203" pitchFamily="34" charset="0"/>
                <a:ea typeface="Lato" panose="020F0502020204030203" pitchFamily="34" charset="0"/>
                <a:cs typeface="Lato" panose="020F0502020204030203" pitchFamily="34" charset="0"/>
              </a:rPr>
              <a:t>Segment correspondant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444</a:t>
            </a:r>
          </a:p>
          <a:p>
            <a:pPr>
              <a:lnSpc>
                <a:spcPct val="120000"/>
              </a:lnSpc>
              <a:buClr>
                <a:srgbClr val="6B7CE4"/>
              </a:buClr>
              <a:buFont typeface="Wingdings" panose="05000000000000000000" pitchFamily="2" charset="2"/>
              <a:buChar char="Ø"/>
            </a:pPr>
            <a:r>
              <a:rPr lang="fr-FR" b="1" i="0" dirty="0">
                <a:solidFill>
                  <a:srgbClr val="2332D0"/>
                </a:solidFill>
                <a:effectLst/>
                <a:latin typeface="Lato" panose="020F0502020204030203" pitchFamily="34" charset="0"/>
                <a:ea typeface="Lato" panose="020F0502020204030203" pitchFamily="34" charset="0"/>
                <a:cs typeface="Lato" panose="020F0502020204030203" pitchFamily="34" charset="0"/>
              </a:rPr>
              <a:t>Le client fidèle</a:t>
            </a: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A acheté récemment, achète régulièrement et pour un montant assez élevé.</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Actions recommandés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Lui proposer des codes promos, organiser des campagnes d’up-</a:t>
            </a:r>
            <a:r>
              <a:rPr lang="fr-FR" b="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sell</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récolter des feedbacks auprès de lui (laisser un avis), le remercier directement.</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C00000"/>
                </a:solidFill>
                <a:effectLst/>
                <a:latin typeface="Lato" panose="020F0502020204030203" pitchFamily="34" charset="0"/>
                <a:ea typeface="Lato" panose="020F0502020204030203" pitchFamily="34" charset="0"/>
                <a:cs typeface="Lato" panose="020F0502020204030203" pitchFamily="34" charset="0"/>
              </a:rPr>
              <a:t>Segment correspondant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443, 433, 434, 344, 343</a:t>
            </a:r>
          </a:p>
          <a:p>
            <a:pPr>
              <a:lnSpc>
                <a:spcPct val="120000"/>
              </a:lnSpc>
              <a:buClr>
                <a:srgbClr val="6B7CE4"/>
              </a:buClr>
              <a:buFont typeface="Wingdings" panose="05000000000000000000" pitchFamily="2" charset="2"/>
              <a:buChar char="Ø"/>
            </a:pPr>
            <a:r>
              <a:rPr lang="fr-FR" b="1" i="0" dirty="0">
                <a:solidFill>
                  <a:srgbClr val="2332D0"/>
                </a:solidFill>
                <a:effectLst/>
                <a:latin typeface="Lato" panose="020F0502020204030203" pitchFamily="34" charset="0"/>
                <a:ea typeface="Lato" panose="020F0502020204030203" pitchFamily="34" charset="0"/>
                <a:cs typeface="Lato" panose="020F0502020204030203" pitchFamily="34" charset="0"/>
              </a:rPr>
              <a:t>Le client à fort potentiel</a:t>
            </a: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Ils n’a pas effectué d'achats récemment, a acheté avec une fréquence moyenne ou faible et a dépensé un montant moyen ou élevé.</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Actions recommandés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Lui donner des conseils, lui apporter de la plus-value, organiser des campagnes de cross-</a:t>
            </a:r>
            <a:r>
              <a:rPr lang="fr-FR" b="0" i="0" dirty="0" err="1">
                <a:solidFill>
                  <a:srgbClr val="000000"/>
                </a:solidFill>
                <a:effectLst/>
                <a:latin typeface="Lato" panose="020F0502020204030203" pitchFamily="34" charset="0"/>
                <a:ea typeface="Lato" panose="020F0502020204030203" pitchFamily="34" charset="0"/>
                <a:cs typeface="Lato" panose="020F0502020204030203" pitchFamily="34" charset="0"/>
              </a:rPr>
              <a:t>sell</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lui faire découvrir davantage les services/produits, lui envoyer des avis de clients satisfaits.</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C00000"/>
                </a:solidFill>
                <a:effectLst/>
                <a:latin typeface="Lato" panose="020F0502020204030203" pitchFamily="34" charset="0"/>
                <a:ea typeface="Lato" panose="020F0502020204030203" pitchFamily="34" charset="0"/>
                <a:cs typeface="Lato" panose="020F0502020204030203" pitchFamily="34" charset="0"/>
              </a:rPr>
              <a:t>Segment correspondant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113, 114, 123, 124</a:t>
            </a:r>
          </a:p>
          <a:p>
            <a:pPr>
              <a:lnSpc>
                <a:spcPct val="120000"/>
              </a:lnSpc>
              <a:buClr>
                <a:srgbClr val="6B7CE4"/>
              </a:buClr>
              <a:buFont typeface="Wingdings" panose="05000000000000000000" pitchFamily="2" charset="2"/>
              <a:buChar char="Ø"/>
            </a:pPr>
            <a:r>
              <a:rPr lang="fr-FR" b="1" i="0" dirty="0">
                <a:solidFill>
                  <a:srgbClr val="2332D0"/>
                </a:solidFill>
                <a:effectLst/>
                <a:latin typeface="Lato" panose="020F0502020204030203" pitchFamily="34" charset="0"/>
                <a:ea typeface="Lato" panose="020F0502020204030203" pitchFamily="34" charset="0"/>
                <a:cs typeface="Lato" panose="020F0502020204030203" pitchFamily="34" charset="0"/>
              </a:rPr>
              <a:t>Le client à risque</a:t>
            </a: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N’a pas acheté récemment mais avait pour habitude d’acheter souvent et pour des montants élevés.</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Actions recommandés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Organiser des campagnes de relance (“vous nous manquez”), lui proposer des promotions rapides et à durée de vie limitée, miser sur la personnalisation, lui envoyer des ressources utiles.</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C00000"/>
                </a:solidFill>
                <a:effectLst/>
                <a:latin typeface="Lato" panose="020F0502020204030203" pitchFamily="34" charset="0"/>
                <a:ea typeface="Lato" panose="020F0502020204030203" pitchFamily="34" charset="0"/>
                <a:cs typeface="Lato" panose="020F0502020204030203" pitchFamily="34" charset="0"/>
              </a:rPr>
              <a:t>Segment correspondant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144, 143, 134, 133</a:t>
            </a:r>
          </a:p>
          <a:p>
            <a:pPr>
              <a:lnSpc>
                <a:spcPct val="120000"/>
              </a:lnSpc>
              <a:buClr>
                <a:srgbClr val="6B7CE4"/>
              </a:buClr>
              <a:buFont typeface="Wingdings" panose="05000000000000000000" pitchFamily="2" charset="2"/>
              <a:buChar char="Ø"/>
            </a:pPr>
            <a:r>
              <a:rPr lang="fr-FR" b="1" i="0" dirty="0">
                <a:solidFill>
                  <a:srgbClr val="2332D0"/>
                </a:solidFill>
                <a:effectLst/>
                <a:latin typeface="Lato" panose="020F0502020204030203" pitchFamily="34" charset="0"/>
                <a:ea typeface="Lato" panose="020F0502020204030203" pitchFamily="34" charset="0"/>
                <a:cs typeface="Lato" panose="020F0502020204030203" pitchFamily="34" charset="0"/>
              </a:rPr>
              <a:t>Le client perdu</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 N’a pas acheté récemment, n’achetait pas souvent et pour un montant dans la moyenne ou en-dessous.                     </a:t>
            </a:r>
            <a:r>
              <a:rPr lang="fr-FR" b="0" i="0" dirty="0">
                <a:solidFill>
                  <a:srgbClr val="2332D0"/>
                </a:solidFill>
                <a:effectLst/>
                <a:latin typeface="Lato" panose="020F0502020204030203" pitchFamily="34" charset="0"/>
                <a:ea typeface="Lato" panose="020F0502020204030203" pitchFamily="34" charset="0"/>
                <a:cs typeface="Lato" panose="020F0502020204030203" pitchFamily="34" charset="0"/>
              </a:rPr>
              <a:t>Actions recommandés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Tenter la réactivation à travers une seule campagne pour susciter son intérêt et, s’il ne répond pas, abandonner.</a:t>
            </a:r>
            <a:b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fr-FR" b="0" i="0" dirty="0">
                <a:solidFill>
                  <a:srgbClr val="C00000"/>
                </a:solidFill>
                <a:effectLst/>
                <a:latin typeface="Lato" panose="020F0502020204030203" pitchFamily="34" charset="0"/>
                <a:ea typeface="Lato" panose="020F0502020204030203" pitchFamily="34" charset="0"/>
                <a:cs typeface="Lato" panose="020F0502020204030203" pitchFamily="34" charset="0"/>
              </a:rPr>
              <a:t>Segment correspondant </a:t>
            </a:r>
            <a:r>
              <a:rPr lang="fr-FR" b="0" i="0" dirty="0">
                <a:solidFill>
                  <a:srgbClr val="000000"/>
                </a:solidFill>
                <a:effectLst/>
                <a:latin typeface="Lato" panose="020F0502020204030203" pitchFamily="34" charset="0"/>
                <a:ea typeface="Lato" panose="020F0502020204030203" pitchFamily="34" charset="0"/>
                <a:cs typeface="Lato" panose="020F0502020204030203" pitchFamily="34" charset="0"/>
              </a:rPr>
              <a:t>: 111, 112</a:t>
            </a:r>
          </a:p>
          <a:p>
            <a:endParaRPr lang="fr-FR" dirty="0">
              <a:latin typeface="Lato" panose="020F0502020204030203" pitchFamily="34" charset="0"/>
              <a:ea typeface="Lato" panose="020F0502020204030203" pitchFamily="34" charset="0"/>
              <a:cs typeface="Lato" panose="020F0502020204030203" pitchFamily="34" charset="0"/>
            </a:endParaRPr>
          </a:p>
        </p:txBody>
      </p:sp>
      <p:cxnSp>
        <p:nvCxnSpPr>
          <p:cNvPr id="9" name="Connecteur droit 8">
            <a:extLst>
              <a:ext uri="{FF2B5EF4-FFF2-40B4-BE49-F238E27FC236}">
                <a16:creationId xmlns:a16="http://schemas.microsoft.com/office/drawing/2014/main" id="{DAB2DC2E-2D1F-6C7D-F8B0-0CA2B6A8B148}"/>
              </a:ext>
            </a:extLst>
          </p:cNvPr>
          <p:cNvCxnSpPr>
            <a:cxnSpLocks/>
          </p:cNvCxnSpPr>
          <p:nvPr/>
        </p:nvCxnSpPr>
        <p:spPr>
          <a:xfrm>
            <a:off x="856891" y="1405811"/>
            <a:ext cx="8150260"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18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14F0D9D-02CC-3E71-E17E-55EF33DDA67C}"/>
              </a:ext>
            </a:extLst>
          </p:cNvPr>
          <p:cNvSpPr>
            <a:spLocks noGrp="1"/>
          </p:cNvSpPr>
          <p:nvPr>
            <p:ph type="title"/>
          </p:nvPr>
        </p:nvSpPr>
        <p:spPr>
          <a:xfrm>
            <a:off x="839788" y="457200"/>
            <a:ext cx="4180081" cy="1600200"/>
          </a:xfrm>
        </p:spPr>
        <p:txBody>
          <a:bodyPr/>
          <a:lstStyle/>
          <a:p>
            <a:r>
              <a:rPr lang="fr-FR" dirty="0">
                <a:latin typeface="Lato" panose="020F0502020204030203" pitchFamily="34" charset="0"/>
                <a:ea typeface="Lato" panose="020F0502020204030203" pitchFamily="34" charset="0"/>
                <a:cs typeface="Lato" panose="020F0502020204030203" pitchFamily="34" charset="0"/>
              </a:rPr>
              <a:t>Répartition des clients</a:t>
            </a:r>
            <a:br>
              <a:rPr lang="fr-FR" dirty="0">
                <a:latin typeface="Lato" panose="020F0502020204030203" pitchFamily="34" charset="0"/>
                <a:ea typeface="Lato" panose="020F0502020204030203" pitchFamily="34" charset="0"/>
                <a:cs typeface="Lato" panose="020F0502020204030203" pitchFamily="34" charset="0"/>
              </a:rPr>
            </a:b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6" name="Espace réservé du texte 5">
            <a:extLst>
              <a:ext uri="{FF2B5EF4-FFF2-40B4-BE49-F238E27FC236}">
                <a16:creationId xmlns:a16="http://schemas.microsoft.com/office/drawing/2014/main" id="{1F339C03-95D5-9ED7-2608-E432BFE647E2}"/>
              </a:ext>
            </a:extLst>
          </p:cNvPr>
          <p:cNvSpPr>
            <a:spLocks noGrp="1"/>
          </p:cNvSpPr>
          <p:nvPr>
            <p:ph type="body" sz="half" idx="2"/>
          </p:nvPr>
        </p:nvSpPr>
        <p:spPr>
          <a:xfrm>
            <a:off x="839788" y="2057400"/>
            <a:ext cx="4329741" cy="3811588"/>
          </a:xfrm>
        </p:spPr>
        <p:txBody>
          <a:bodyPr/>
          <a:lstStyle/>
          <a:p>
            <a:pPr marL="285750" indent="-285750">
              <a:buClr>
                <a:srgbClr val="2332D0"/>
              </a:buClr>
              <a:buFont typeface="Arial" panose="020B0604020202020204" pitchFamily="34" charset="0"/>
              <a:buChar char="•"/>
            </a:pPr>
            <a:r>
              <a:rPr lang="fr-FR" dirty="0">
                <a:latin typeface="Lato" panose="020F0502020204030203" pitchFamily="34" charset="0"/>
                <a:ea typeface="Lato" panose="020F0502020204030203" pitchFamily="34" charset="0"/>
                <a:cs typeface="Lato" panose="020F0502020204030203" pitchFamily="34" charset="0"/>
              </a:rPr>
              <a:t>Nombre de clients VIP : 400</a:t>
            </a:r>
          </a:p>
          <a:p>
            <a:pPr marL="285750" indent="-285750">
              <a:buClr>
                <a:srgbClr val="2332D0"/>
              </a:buClr>
              <a:buFont typeface="Arial" panose="020B0604020202020204" pitchFamily="34" charset="0"/>
              <a:buChar char="•"/>
            </a:pPr>
            <a:r>
              <a:rPr lang="fr-FR" dirty="0">
                <a:latin typeface="Lato" panose="020F0502020204030203" pitchFamily="34" charset="0"/>
                <a:ea typeface="Lato" panose="020F0502020204030203" pitchFamily="34" charset="0"/>
                <a:cs typeface="Lato" panose="020F0502020204030203" pitchFamily="34" charset="0"/>
              </a:rPr>
              <a:t>Nombre de clients réguliers : 814</a:t>
            </a:r>
          </a:p>
          <a:p>
            <a:pPr marL="285750" indent="-285750">
              <a:buClr>
                <a:srgbClr val="2332D0"/>
              </a:buClr>
              <a:buFont typeface="Arial" panose="020B0604020202020204" pitchFamily="34" charset="0"/>
              <a:buChar char="•"/>
            </a:pPr>
            <a:r>
              <a:rPr lang="fr-FR" dirty="0">
                <a:latin typeface="Lato" panose="020F0502020204030203" pitchFamily="34" charset="0"/>
                <a:ea typeface="Lato" panose="020F0502020204030203" pitchFamily="34" charset="0"/>
                <a:cs typeface="Lato" panose="020F0502020204030203" pitchFamily="34" charset="0"/>
              </a:rPr>
              <a:t>Nombre de client à fort potentiel : 11132</a:t>
            </a:r>
          </a:p>
          <a:p>
            <a:pPr marL="285750" indent="-285750">
              <a:buClr>
                <a:srgbClr val="2332D0"/>
              </a:buClr>
              <a:buFont typeface="Arial" panose="020B0604020202020204" pitchFamily="34" charset="0"/>
              <a:buChar char="•"/>
            </a:pPr>
            <a:r>
              <a:rPr lang="fr-FR" dirty="0">
                <a:latin typeface="Lato" panose="020F0502020204030203" pitchFamily="34" charset="0"/>
                <a:ea typeface="Lato" panose="020F0502020204030203" pitchFamily="34" charset="0"/>
                <a:cs typeface="Lato" panose="020F0502020204030203" pitchFamily="34" charset="0"/>
              </a:rPr>
              <a:t>Nombre de clients à risque : 441</a:t>
            </a:r>
          </a:p>
          <a:p>
            <a:pPr marL="285750" indent="-285750">
              <a:buClr>
                <a:srgbClr val="2332D0"/>
              </a:buClr>
              <a:buFont typeface="Arial" panose="020B0604020202020204" pitchFamily="34" charset="0"/>
              <a:buChar char="•"/>
            </a:pPr>
            <a:r>
              <a:rPr lang="fr-FR" dirty="0">
                <a:latin typeface="Lato" panose="020F0502020204030203" pitchFamily="34" charset="0"/>
                <a:ea typeface="Lato" panose="020F0502020204030203" pitchFamily="34" charset="0"/>
                <a:cs typeface="Lato" panose="020F0502020204030203" pitchFamily="34" charset="0"/>
              </a:rPr>
              <a:t>Nombre de clients perdus : 11765</a:t>
            </a:r>
          </a:p>
        </p:txBody>
      </p:sp>
      <p:cxnSp>
        <p:nvCxnSpPr>
          <p:cNvPr id="7" name="Connecteur droit 6">
            <a:extLst>
              <a:ext uri="{FF2B5EF4-FFF2-40B4-BE49-F238E27FC236}">
                <a16:creationId xmlns:a16="http://schemas.microsoft.com/office/drawing/2014/main" id="{21D06EA5-4F74-038B-AF4A-A6310AA3E68A}"/>
              </a:ext>
            </a:extLst>
          </p:cNvPr>
          <p:cNvCxnSpPr>
            <a:cxnSpLocks/>
          </p:cNvCxnSpPr>
          <p:nvPr/>
        </p:nvCxnSpPr>
        <p:spPr>
          <a:xfrm>
            <a:off x="912874" y="1629746"/>
            <a:ext cx="3684007"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1" name="Image 10">
            <a:extLst>
              <a:ext uri="{FF2B5EF4-FFF2-40B4-BE49-F238E27FC236}">
                <a16:creationId xmlns:a16="http://schemas.microsoft.com/office/drawing/2014/main" id="{0F6D2F6D-B6C0-7B77-D212-2AFD0F1D02A8}"/>
              </a:ext>
            </a:extLst>
          </p:cNvPr>
          <p:cNvPicPr>
            <a:picLocks noChangeAspect="1"/>
          </p:cNvPicPr>
          <p:nvPr/>
        </p:nvPicPr>
        <p:blipFill>
          <a:blip r:embed="rId2"/>
          <a:stretch>
            <a:fillRect/>
          </a:stretch>
        </p:blipFill>
        <p:spPr>
          <a:xfrm>
            <a:off x="5634501" y="1090286"/>
            <a:ext cx="6192114" cy="4677428"/>
          </a:xfrm>
          <a:prstGeom prst="rect">
            <a:avLst/>
          </a:prstGeom>
        </p:spPr>
      </p:pic>
    </p:spTree>
    <p:extLst>
      <p:ext uri="{BB962C8B-B14F-4D97-AF65-F5344CB8AC3E}">
        <p14:creationId xmlns:p14="http://schemas.microsoft.com/office/powerpoint/2010/main" val="1440107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6650996-8A07-AFE3-94C1-14AAF5A8B5B3}"/>
              </a:ext>
            </a:extLst>
          </p:cNvPr>
          <p:cNvSpPr/>
          <p:nvPr/>
        </p:nvSpPr>
        <p:spPr>
          <a:xfrm>
            <a:off x="0" y="4945225"/>
            <a:ext cx="12192000" cy="19127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3">
            <a:extLst>
              <a:ext uri="{FF2B5EF4-FFF2-40B4-BE49-F238E27FC236}">
                <a16:creationId xmlns:a16="http://schemas.microsoft.com/office/drawing/2014/main" id="{2BC2F442-633B-773E-19C0-27AD58735DDB}"/>
              </a:ext>
            </a:extLst>
          </p:cNvPr>
          <p:cNvSpPr>
            <a:spLocks noGrp="1"/>
          </p:cNvSpPr>
          <p:nvPr>
            <p:ph type="title"/>
          </p:nvPr>
        </p:nvSpPr>
        <p:spPr>
          <a:xfrm>
            <a:off x="1138333" y="493729"/>
            <a:ext cx="9915331" cy="681928"/>
          </a:xfrm>
        </p:spPr>
        <p:txBody>
          <a:bodyPr/>
          <a:lstStyle/>
          <a:p>
            <a:pPr algn="ctr"/>
            <a:r>
              <a:rPr lang="fr-FR" dirty="0" err="1">
                <a:latin typeface="Lato" panose="020F0502020204030203" pitchFamily="34" charset="0"/>
                <a:ea typeface="Lato" panose="020F0502020204030203" pitchFamily="34" charset="0"/>
                <a:cs typeface="Lato" panose="020F0502020204030203" pitchFamily="34" charset="0"/>
              </a:rPr>
              <a:t>Feature</a:t>
            </a:r>
            <a:r>
              <a:rPr lang="fr-FR" dirty="0">
                <a:latin typeface="Lato" panose="020F0502020204030203" pitchFamily="34" charset="0"/>
                <a:ea typeface="Lato" panose="020F0502020204030203" pitchFamily="34" charset="0"/>
                <a:cs typeface="Lato" panose="020F0502020204030203" pitchFamily="34" charset="0"/>
              </a:rPr>
              <a:t> engineering</a:t>
            </a:r>
          </a:p>
        </p:txBody>
      </p:sp>
      <p:sp>
        <p:nvSpPr>
          <p:cNvPr id="6" name="Espace réservé du texte 6">
            <a:extLst>
              <a:ext uri="{FF2B5EF4-FFF2-40B4-BE49-F238E27FC236}">
                <a16:creationId xmlns:a16="http://schemas.microsoft.com/office/drawing/2014/main" id="{8EEABE93-9382-0EED-DE7F-72B94D6E0525}"/>
              </a:ext>
            </a:extLst>
          </p:cNvPr>
          <p:cNvSpPr>
            <a:spLocks noGrp="1"/>
          </p:cNvSpPr>
          <p:nvPr>
            <p:ph type="body" sz="half" idx="2"/>
          </p:nvPr>
        </p:nvSpPr>
        <p:spPr>
          <a:xfrm>
            <a:off x="2065176" y="1310956"/>
            <a:ext cx="7769289" cy="769795"/>
          </a:xfrm>
        </p:spPr>
        <p:txBody>
          <a:bodyPr>
            <a:normAutofit/>
          </a:bodyPr>
          <a:lstStyle/>
          <a:p>
            <a:pPr algn="ctr"/>
            <a:r>
              <a:rPr lang="fr-FR" dirty="0">
                <a:latin typeface="Lato" panose="020F0502020204030203" pitchFamily="34" charset="0"/>
                <a:ea typeface="Lato" panose="020F0502020204030203" pitchFamily="34" charset="0"/>
                <a:cs typeface="Lato" panose="020F0502020204030203" pitchFamily="34" charset="0"/>
              </a:rPr>
              <a:t>Quatre variables supplémentaires vont être ajoutées au </a:t>
            </a:r>
            <a:r>
              <a:rPr lang="fr-FR" dirty="0" err="1">
                <a:latin typeface="Lato" panose="020F0502020204030203" pitchFamily="34" charset="0"/>
                <a:ea typeface="Lato" panose="020F0502020204030203" pitchFamily="34" charset="0"/>
                <a:cs typeface="Lato" panose="020F0502020204030203" pitchFamily="34" charset="0"/>
              </a:rPr>
              <a:t>dataset</a:t>
            </a:r>
            <a:r>
              <a:rPr lang="fr-FR" dirty="0">
                <a:latin typeface="Lato" panose="020F0502020204030203" pitchFamily="34" charset="0"/>
                <a:ea typeface="Lato" panose="020F0502020204030203" pitchFamily="34" charset="0"/>
                <a:cs typeface="Lato" panose="020F0502020204030203" pitchFamily="34" charset="0"/>
              </a:rPr>
              <a:t> RFM afin de tester et comparer les résultats des segmentations sur nos différents jeux de données.</a:t>
            </a:r>
          </a:p>
          <a:p>
            <a:pPr algn="ctr"/>
            <a:endParaRPr lang="fr-FR" dirty="0">
              <a:latin typeface="Lato" panose="020F0502020204030203" pitchFamily="34" charset="0"/>
              <a:ea typeface="Lato" panose="020F0502020204030203" pitchFamily="34" charset="0"/>
              <a:cs typeface="Lato" panose="020F0502020204030203" pitchFamily="34" charset="0"/>
            </a:endParaRPr>
          </a:p>
        </p:txBody>
      </p:sp>
      <p:cxnSp>
        <p:nvCxnSpPr>
          <p:cNvPr id="7" name="Connecteur droit 6">
            <a:extLst>
              <a:ext uri="{FF2B5EF4-FFF2-40B4-BE49-F238E27FC236}">
                <a16:creationId xmlns:a16="http://schemas.microsoft.com/office/drawing/2014/main" id="{CB2DB98D-9D7D-4F01-1830-055C66215F2E}"/>
              </a:ext>
            </a:extLst>
          </p:cNvPr>
          <p:cNvCxnSpPr>
            <a:cxnSpLocks/>
          </p:cNvCxnSpPr>
          <p:nvPr/>
        </p:nvCxnSpPr>
        <p:spPr>
          <a:xfrm>
            <a:off x="4341845" y="1175657"/>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2" name="Image 11">
            <a:extLst>
              <a:ext uri="{FF2B5EF4-FFF2-40B4-BE49-F238E27FC236}">
                <a16:creationId xmlns:a16="http://schemas.microsoft.com/office/drawing/2014/main" id="{6F0382CE-A293-0E2B-7978-792A7FA97066}"/>
              </a:ext>
            </a:extLst>
          </p:cNvPr>
          <p:cNvPicPr>
            <a:picLocks noChangeAspect="1"/>
          </p:cNvPicPr>
          <p:nvPr/>
        </p:nvPicPr>
        <p:blipFill>
          <a:blip r:embed="rId2"/>
          <a:stretch>
            <a:fillRect/>
          </a:stretch>
        </p:blipFill>
        <p:spPr>
          <a:xfrm>
            <a:off x="1138333" y="2322674"/>
            <a:ext cx="9915331" cy="3359669"/>
          </a:xfrm>
          <a:prstGeom prst="rect">
            <a:avLst/>
          </a:prstGeom>
          <a:ln>
            <a:solidFill>
              <a:srgbClr val="2332D0"/>
            </a:solidFill>
          </a:ln>
        </p:spPr>
      </p:pic>
    </p:spTree>
    <p:extLst>
      <p:ext uri="{BB962C8B-B14F-4D97-AF65-F5344CB8AC3E}">
        <p14:creationId xmlns:p14="http://schemas.microsoft.com/office/powerpoint/2010/main" val="91682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3">
            <a:extLst>
              <a:ext uri="{FF2B5EF4-FFF2-40B4-BE49-F238E27FC236}">
                <a16:creationId xmlns:a16="http://schemas.microsoft.com/office/drawing/2014/main" id="{CB92728A-E3D7-90DE-DC7D-8CB1AE2A9998}"/>
              </a:ext>
            </a:extLst>
          </p:cNvPr>
          <p:cNvSpPr>
            <a:spLocks noGrp="1"/>
          </p:cNvSpPr>
          <p:nvPr>
            <p:ph type="title"/>
          </p:nvPr>
        </p:nvSpPr>
        <p:spPr>
          <a:xfrm>
            <a:off x="836612" y="1150775"/>
            <a:ext cx="3932237" cy="527180"/>
          </a:xfrm>
        </p:spPr>
        <p:txBody>
          <a:bodyPr>
            <a:normAutofit fontScale="90000"/>
          </a:bodyPr>
          <a:lstStyle/>
          <a:p>
            <a:r>
              <a:rPr lang="fr-FR" dirty="0">
                <a:latin typeface="Lato" panose="020F0502020204030203" pitchFamily="34" charset="0"/>
                <a:ea typeface="Lato" panose="020F0502020204030203" pitchFamily="34" charset="0"/>
                <a:cs typeface="Lato" panose="020F0502020204030203" pitchFamily="34" charset="0"/>
              </a:rPr>
              <a:t>MODÉLISATIONS</a:t>
            </a:r>
          </a:p>
        </p:txBody>
      </p:sp>
      <p:sp>
        <p:nvSpPr>
          <p:cNvPr id="9" name="Espace réservé du texte 6">
            <a:extLst>
              <a:ext uri="{FF2B5EF4-FFF2-40B4-BE49-F238E27FC236}">
                <a16:creationId xmlns:a16="http://schemas.microsoft.com/office/drawing/2014/main" id="{F88C7169-79E6-7C6D-0484-017D23762549}"/>
              </a:ext>
            </a:extLst>
          </p:cNvPr>
          <p:cNvSpPr>
            <a:spLocks noGrp="1"/>
          </p:cNvSpPr>
          <p:nvPr>
            <p:ph type="body" sz="half" idx="2"/>
          </p:nvPr>
        </p:nvSpPr>
        <p:spPr>
          <a:xfrm>
            <a:off x="839788" y="2209767"/>
            <a:ext cx="3932237" cy="3811588"/>
          </a:xfrm>
        </p:spPr>
        <p:txBody>
          <a:bodyPr>
            <a:normAutofit/>
          </a:bodyPr>
          <a:lstStyle/>
          <a:p>
            <a:pPr algn="just"/>
            <a:r>
              <a:rPr lang="fr-FR" dirty="0">
                <a:latin typeface="Lato" panose="020F0502020204030203" pitchFamily="34" charset="0"/>
                <a:ea typeface="Lato" panose="020F0502020204030203" pitchFamily="34" charset="0"/>
                <a:cs typeface="Lato" panose="020F0502020204030203" pitchFamily="34" charset="0"/>
              </a:rPr>
              <a:t>Nous allons procéder à plusieurs entrainements avec l’algorithme K-</a:t>
            </a:r>
            <a:r>
              <a:rPr lang="fr-FR" dirty="0" err="1">
                <a:latin typeface="Lato" panose="020F0502020204030203" pitchFamily="34" charset="0"/>
                <a:ea typeface="Lato" panose="020F0502020204030203" pitchFamily="34" charset="0"/>
                <a:cs typeface="Lato" panose="020F0502020204030203" pitchFamily="34" charset="0"/>
              </a:rPr>
              <a:t>means</a:t>
            </a:r>
            <a:r>
              <a:rPr lang="fr-FR" dirty="0">
                <a:latin typeface="Lato" panose="020F0502020204030203" pitchFamily="34" charset="0"/>
                <a:ea typeface="Lato" panose="020F0502020204030203" pitchFamily="34" charset="0"/>
                <a:cs typeface="Lato" panose="020F0502020204030203" pitchFamily="34" charset="0"/>
              </a:rPr>
              <a:t>, nous utiliserons également </a:t>
            </a:r>
            <a:r>
              <a:rPr lang="fr-FR" dirty="0" err="1">
                <a:latin typeface="Lato" panose="020F0502020204030203" pitchFamily="34" charset="0"/>
                <a:ea typeface="Lato" panose="020F0502020204030203" pitchFamily="34" charset="0"/>
                <a:cs typeface="Lato" panose="020F0502020204030203" pitchFamily="34" charset="0"/>
              </a:rPr>
              <a:t>DBScan</a:t>
            </a:r>
            <a:r>
              <a:rPr lang="fr-FR" dirty="0">
                <a:latin typeface="Lato" panose="020F0502020204030203" pitchFamily="34" charset="0"/>
                <a:ea typeface="Lato" panose="020F0502020204030203" pitchFamily="34" charset="0"/>
                <a:cs typeface="Lato" panose="020F0502020204030203" pitchFamily="34" charset="0"/>
              </a:rPr>
              <a:t> afin de comparer nos résultats.</a:t>
            </a:r>
          </a:p>
        </p:txBody>
      </p:sp>
      <p:cxnSp>
        <p:nvCxnSpPr>
          <p:cNvPr id="10" name="Connecteur droit 9">
            <a:extLst>
              <a:ext uri="{FF2B5EF4-FFF2-40B4-BE49-F238E27FC236}">
                <a16:creationId xmlns:a16="http://schemas.microsoft.com/office/drawing/2014/main" id="{FCB46C41-D0DF-D80A-8980-AA0695A9B4A6}"/>
              </a:ext>
            </a:extLst>
          </p:cNvPr>
          <p:cNvCxnSpPr>
            <a:cxnSpLocks/>
          </p:cNvCxnSpPr>
          <p:nvPr/>
        </p:nvCxnSpPr>
        <p:spPr>
          <a:xfrm>
            <a:off x="920620" y="1978089"/>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
        <p:nvSpPr>
          <p:cNvPr id="12" name="Titre 3">
            <a:extLst>
              <a:ext uri="{FF2B5EF4-FFF2-40B4-BE49-F238E27FC236}">
                <a16:creationId xmlns:a16="http://schemas.microsoft.com/office/drawing/2014/main" id="{67147303-C402-D477-CFBD-D68B4F6DCE45}"/>
              </a:ext>
            </a:extLst>
          </p:cNvPr>
          <p:cNvSpPr txBox="1">
            <a:spLocks/>
          </p:cNvSpPr>
          <p:nvPr/>
        </p:nvSpPr>
        <p:spPr>
          <a:xfrm>
            <a:off x="836612" y="1450909"/>
            <a:ext cx="3932237" cy="52718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fr-FR" sz="1800" dirty="0">
                <a:latin typeface="Lato" panose="020F0502020204030203" pitchFamily="34" charset="0"/>
                <a:ea typeface="Lato" panose="020F0502020204030203" pitchFamily="34" charset="0"/>
                <a:cs typeface="Lato" panose="020F0502020204030203" pitchFamily="34" charset="0"/>
              </a:rPr>
              <a:t>Kmeans | </a:t>
            </a:r>
            <a:r>
              <a:rPr lang="fr-FR" sz="1800" dirty="0" err="1">
                <a:latin typeface="Lato" panose="020F0502020204030203" pitchFamily="34" charset="0"/>
                <a:ea typeface="Lato" panose="020F0502020204030203" pitchFamily="34" charset="0"/>
                <a:cs typeface="Lato" panose="020F0502020204030203" pitchFamily="34" charset="0"/>
              </a:rPr>
              <a:t>DBScan</a:t>
            </a:r>
            <a:endParaRPr lang="fr-FR" sz="1800" dirty="0">
              <a:latin typeface="Lato" panose="020F0502020204030203" pitchFamily="34" charset="0"/>
              <a:ea typeface="Lato" panose="020F0502020204030203" pitchFamily="34" charset="0"/>
              <a:cs typeface="Lato" panose="020F0502020204030203" pitchFamily="34" charset="0"/>
            </a:endParaRPr>
          </a:p>
        </p:txBody>
      </p:sp>
      <p:pic>
        <p:nvPicPr>
          <p:cNvPr id="21506" name="Picture 2" descr="Définition Clustering - Twaino">
            <a:extLst>
              <a:ext uri="{FF2B5EF4-FFF2-40B4-BE49-F238E27FC236}">
                <a16:creationId xmlns:a16="http://schemas.microsoft.com/office/drawing/2014/main" id="{853425E9-F833-9277-CC04-A989141D7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270" y="1150775"/>
            <a:ext cx="6581849" cy="43687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1397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6A51E9-DA55-60B2-1609-7B1B8C672FD0}"/>
              </a:ext>
            </a:extLst>
          </p:cNvPr>
          <p:cNvSpPr/>
          <p:nvPr/>
        </p:nvSpPr>
        <p:spPr>
          <a:xfrm>
            <a:off x="6718041" y="2"/>
            <a:ext cx="5473959" cy="685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a:extLst>
              <a:ext uri="{FF2B5EF4-FFF2-40B4-BE49-F238E27FC236}">
                <a16:creationId xmlns:a16="http://schemas.microsoft.com/office/drawing/2014/main" id="{AC4AE48E-2C44-6B21-98D6-867DDC056203}"/>
              </a:ext>
            </a:extLst>
          </p:cNvPr>
          <p:cNvSpPr>
            <a:spLocks noGrp="1"/>
          </p:cNvSpPr>
          <p:nvPr>
            <p:ph type="title"/>
          </p:nvPr>
        </p:nvSpPr>
        <p:spPr/>
        <p:txBody>
          <a:bodyPr/>
          <a:lstStyle/>
          <a:p>
            <a:r>
              <a:rPr lang="fr-FR" dirty="0">
                <a:latin typeface="Lato" panose="020F0502020204030203" pitchFamily="34" charset="0"/>
                <a:ea typeface="Lato" panose="020F0502020204030203" pitchFamily="34" charset="0"/>
                <a:cs typeface="Lato" panose="020F0502020204030203" pitchFamily="34" charset="0"/>
              </a:rPr>
              <a:t>NOMBRE DE CLUSTERS</a:t>
            </a:r>
            <a:br>
              <a:rPr lang="fr-FR" dirty="0">
                <a:latin typeface="Lato" panose="020F0502020204030203" pitchFamily="34" charset="0"/>
                <a:ea typeface="Lato" panose="020F0502020204030203" pitchFamily="34" charset="0"/>
                <a:cs typeface="Lato" panose="020F0502020204030203" pitchFamily="34" charset="0"/>
              </a:rPr>
            </a:br>
            <a:r>
              <a:rPr lang="fr-FR" sz="1800" dirty="0">
                <a:latin typeface="Lato" panose="020F0502020204030203" pitchFamily="34" charset="0"/>
                <a:ea typeface="Lato" panose="020F0502020204030203" pitchFamily="34" charset="0"/>
                <a:cs typeface="Lato" panose="020F0502020204030203" pitchFamily="34" charset="0"/>
              </a:rPr>
              <a:t>Méthode du coude</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7" name="Espace réservé du texte 6">
            <a:extLst>
              <a:ext uri="{FF2B5EF4-FFF2-40B4-BE49-F238E27FC236}">
                <a16:creationId xmlns:a16="http://schemas.microsoft.com/office/drawing/2014/main" id="{52F2ED3F-500F-9742-A10E-1A83EFE7A6B7}"/>
              </a:ext>
            </a:extLst>
          </p:cNvPr>
          <p:cNvSpPr>
            <a:spLocks noGrp="1"/>
          </p:cNvSpPr>
          <p:nvPr>
            <p:ph type="body" sz="half" idx="2"/>
          </p:nvPr>
        </p:nvSpPr>
        <p:spPr>
          <a:xfrm>
            <a:off x="839787" y="2163147"/>
            <a:ext cx="3932237" cy="3802224"/>
          </a:xfrm>
        </p:spPr>
        <p:txBody>
          <a:bodyPr>
            <a:normAutofit lnSpcReduction="10000"/>
          </a:bodyPr>
          <a:lstStyle/>
          <a:p>
            <a:pPr algn="just"/>
            <a:r>
              <a:rPr lang="fr-FR" dirty="0">
                <a:solidFill>
                  <a:srgbClr val="2332D0"/>
                </a:solidFill>
                <a:latin typeface="Lato" panose="020F0502020204030203" pitchFamily="34" charset="0"/>
                <a:ea typeface="Lato" panose="020F0502020204030203" pitchFamily="34" charset="0"/>
                <a:cs typeface="Lato" panose="020F0502020204030203" pitchFamily="34" charset="0"/>
              </a:rPr>
              <a:t>La méthode du coude (</a:t>
            </a:r>
            <a:r>
              <a:rPr lang="fr-FR" dirty="0" err="1">
                <a:solidFill>
                  <a:srgbClr val="2332D0"/>
                </a:solidFill>
                <a:latin typeface="Lato" panose="020F0502020204030203" pitchFamily="34" charset="0"/>
                <a:ea typeface="Lato" panose="020F0502020204030203" pitchFamily="34" charset="0"/>
                <a:cs typeface="Lato" panose="020F0502020204030203" pitchFamily="34" charset="0"/>
              </a:rPr>
              <a:t>Elbow</a:t>
            </a:r>
            <a:r>
              <a:rPr lang="fr-FR" dirty="0">
                <a:solidFill>
                  <a:srgbClr val="2332D0"/>
                </a:solidFill>
                <a:latin typeface="Lato" panose="020F0502020204030203" pitchFamily="34" charset="0"/>
                <a:ea typeface="Lato" panose="020F0502020204030203" pitchFamily="34" charset="0"/>
                <a:cs typeface="Lato" panose="020F0502020204030203" pitchFamily="34" charset="0"/>
              </a:rPr>
              <a:t>): </a:t>
            </a:r>
            <a:r>
              <a:rPr lang="fr-FR" dirty="0">
                <a:latin typeface="Lato" panose="020F0502020204030203" pitchFamily="34" charset="0"/>
                <a:ea typeface="Lato" panose="020F0502020204030203" pitchFamily="34" charset="0"/>
                <a:cs typeface="Lato" panose="020F0502020204030203" pitchFamily="34" charset="0"/>
              </a:rPr>
              <a:t>On prend le point d’inflexion de la courbe de performance du modèle. Cela représente le moment où ajouter un cluster (complexité croissante du modèle) n’apporte que des gains modérés dans la modélisation des données.</a:t>
            </a:r>
          </a:p>
          <a:p>
            <a:pPr algn="just"/>
            <a:r>
              <a:rPr lang="fr-FR" dirty="0">
                <a:solidFill>
                  <a:srgbClr val="2332D0"/>
                </a:solidFill>
                <a:latin typeface="Lato" panose="020F0502020204030203" pitchFamily="34" charset="0"/>
                <a:ea typeface="Lato" panose="020F0502020204030203" pitchFamily="34" charset="0"/>
                <a:cs typeface="Lato" panose="020F0502020204030203" pitchFamily="34" charset="0"/>
              </a:rPr>
              <a:t>Le score de distorsion</a:t>
            </a:r>
            <a:r>
              <a:rPr lang="fr-FR" dirty="0">
                <a:latin typeface="Lato" panose="020F0502020204030203" pitchFamily="34" charset="0"/>
                <a:ea typeface="Lato" panose="020F0502020204030203" pitchFamily="34" charset="0"/>
                <a:cs typeface="Lato" panose="020F0502020204030203" pitchFamily="34" charset="0"/>
              </a:rPr>
              <a:t> représente la somme des distances au carré de chaque point à son centroïde assigné.</a:t>
            </a:r>
          </a:p>
          <a:p>
            <a:pPr algn="just"/>
            <a:endParaRPr lang="fr-FR" dirty="0">
              <a:latin typeface="Lato" panose="020F0502020204030203" pitchFamily="34" charset="0"/>
              <a:ea typeface="Lato" panose="020F0502020204030203" pitchFamily="34" charset="0"/>
              <a:cs typeface="Lato" panose="020F0502020204030203" pitchFamily="34" charset="0"/>
            </a:endParaRPr>
          </a:p>
          <a:p>
            <a:pPr algn="just"/>
            <a:endParaRPr lang="fr-FR" dirty="0">
              <a:latin typeface="Lato" panose="020F0502020204030203" pitchFamily="34" charset="0"/>
              <a:ea typeface="Lato" panose="020F0502020204030203" pitchFamily="34" charset="0"/>
              <a:cs typeface="Lato" panose="020F0502020204030203" pitchFamily="34" charset="0"/>
            </a:endParaRPr>
          </a:p>
          <a:p>
            <a:pPr algn="just"/>
            <a:r>
              <a:rPr lang="fr-FR" sz="1600" b="0" i="0" dirty="0">
                <a:solidFill>
                  <a:srgbClr val="7678A8"/>
                </a:solidFill>
                <a:effectLst/>
                <a:latin typeface="Söhne"/>
              </a:rPr>
              <a:t>Certaines classes de la bibliothèque Python </a:t>
            </a:r>
            <a:r>
              <a:rPr lang="fr-FR" sz="1600" b="0" i="0" dirty="0" err="1">
                <a:solidFill>
                  <a:srgbClr val="7678A8"/>
                </a:solidFill>
                <a:effectLst/>
                <a:latin typeface="Söhne"/>
              </a:rPr>
              <a:t>Yellowbrick</a:t>
            </a:r>
            <a:r>
              <a:rPr lang="fr-FR" sz="1600" b="0" i="0" dirty="0">
                <a:solidFill>
                  <a:srgbClr val="7678A8"/>
                </a:solidFill>
                <a:effectLst/>
                <a:latin typeface="Söhne"/>
              </a:rPr>
              <a:t> ont été utilisées pour effectuer les calculs.</a:t>
            </a:r>
            <a:endParaRPr lang="fr-FR" sz="1400" dirty="0">
              <a:solidFill>
                <a:srgbClr val="7678A8"/>
              </a:solidFill>
              <a:latin typeface="Lato" panose="020F0502020204030203" pitchFamily="34" charset="0"/>
              <a:ea typeface="Lato" panose="020F0502020204030203" pitchFamily="34" charset="0"/>
              <a:cs typeface="Lato" panose="020F0502020204030203" pitchFamily="34" charset="0"/>
            </a:endParaRPr>
          </a:p>
        </p:txBody>
      </p:sp>
      <p:cxnSp>
        <p:nvCxnSpPr>
          <p:cNvPr id="9" name="Connecteur droit 8">
            <a:extLst>
              <a:ext uri="{FF2B5EF4-FFF2-40B4-BE49-F238E27FC236}">
                <a16:creationId xmlns:a16="http://schemas.microsoft.com/office/drawing/2014/main" id="{F990513F-278F-A87E-FBF2-1D12ADB44592}"/>
              </a:ext>
            </a:extLst>
          </p:cNvPr>
          <p:cNvCxnSpPr>
            <a:cxnSpLocks/>
          </p:cNvCxnSpPr>
          <p:nvPr/>
        </p:nvCxnSpPr>
        <p:spPr>
          <a:xfrm>
            <a:off x="933061" y="2057400"/>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7" name="Image 16">
            <a:extLst>
              <a:ext uri="{FF2B5EF4-FFF2-40B4-BE49-F238E27FC236}">
                <a16:creationId xmlns:a16="http://schemas.microsoft.com/office/drawing/2014/main" id="{D96A2EC2-8B11-E1DD-DD5B-25E43FDDFC46}"/>
              </a:ext>
            </a:extLst>
          </p:cNvPr>
          <p:cNvPicPr>
            <a:picLocks noChangeAspect="1"/>
          </p:cNvPicPr>
          <p:nvPr/>
        </p:nvPicPr>
        <p:blipFill>
          <a:blip r:embed="rId2"/>
          <a:stretch>
            <a:fillRect/>
          </a:stretch>
        </p:blipFill>
        <p:spPr>
          <a:xfrm>
            <a:off x="5151173" y="1590095"/>
            <a:ext cx="6575051" cy="42788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0447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1AA7B0A1-B5C2-0166-27D7-9B0DE43E5373}"/>
              </a:ext>
            </a:extLst>
          </p:cNvPr>
          <p:cNvSpPr>
            <a:spLocks noGrp="1"/>
          </p:cNvSpPr>
          <p:nvPr>
            <p:ph type="title"/>
          </p:nvPr>
        </p:nvSpPr>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NOMBRE</a:t>
            </a:r>
            <a:r>
              <a:rPr lang="fr-FR" sz="3600" dirty="0">
                <a:latin typeface="Lato" panose="020F0502020204030203" pitchFamily="34" charset="0"/>
                <a:ea typeface="Lato" panose="020F0502020204030203" pitchFamily="34" charset="0"/>
                <a:cs typeface="Lato" panose="020F0502020204030203" pitchFamily="34" charset="0"/>
              </a:rPr>
              <a:t> </a:t>
            </a:r>
            <a:r>
              <a:rPr lang="fr-FR" sz="3200" dirty="0">
                <a:latin typeface="Lato" panose="020F0502020204030203" pitchFamily="34" charset="0"/>
                <a:ea typeface="Lato" panose="020F0502020204030203" pitchFamily="34" charset="0"/>
                <a:cs typeface="Lato" panose="020F0502020204030203" pitchFamily="34" charset="0"/>
              </a:rPr>
              <a:t>DE CLUSTERS</a:t>
            </a:r>
            <a:br>
              <a:rPr lang="fr-FR" sz="3200" dirty="0">
                <a:latin typeface="Lato" panose="020F0502020204030203" pitchFamily="34" charset="0"/>
                <a:ea typeface="Lato" panose="020F0502020204030203" pitchFamily="34" charset="0"/>
                <a:cs typeface="Lato" panose="020F0502020204030203" pitchFamily="34" charset="0"/>
              </a:rPr>
            </a:br>
            <a:r>
              <a:rPr lang="fr-FR" sz="1800" dirty="0">
                <a:latin typeface="Lato" panose="020F0502020204030203" pitchFamily="34" charset="0"/>
                <a:ea typeface="Lato" panose="020F0502020204030203" pitchFamily="34" charset="0"/>
                <a:cs typeface="Lato" panose="020F0502020204030203" pitchFamily="34" charset="0"/>
              </a:rPr>
              <a:t>Autres métriques</a:t>
            </a:r>
            <a:endParaRPr lang="fr-FR" sz="3600" dirty="0"/>
          </a:p>
        </p:txBody>
      </p:sp>
      <p:sp>
        <p:nvSpPr>
          <p:cNvPr id="6" name="Espace réservé du texte 5">
            <a:extLst>
              <a:ext uri="{FF2B5EF4-FFF2-40B4-BE49-F238E27FC236}">
                <a16:creationId xmlns:a16="http://schemas.microsoft.com/office/drawing/2014/main" id="{91DC87CF-ACB3-2B53-E5C7-19A6175DE70E}"/>
              </a:ext>
            </a:extLst>
          </p:cNvPr>
          <p:cNvSpPr>
            <a:spLocks noGrp="1"/>
          </p:cNvSpPr>
          <p:nvPr>
            <p:ph type="body" idx="1"/>
          </p:nvPr>
        </p:nvSpPr>
        <p:spPr/>
        <p:txBody>
          <a:bodyPr>
            <a:normAutofit lnSpcReduction="10000"/>
          </a:bodyPr>
          <a:lstStyle/>
          <a:p>
            <a:pPr algn="just"/>
            <a:r>
              <a:rPr lang="fr-FR" sz="1800" b="0" dirty="0">
                <a:solidFill>
                  <a:srgbClr val="2332D0"/>
                </a:solidFill>
                <a:latin typeface="Lato" panose="020F0502020204030203" pitchFamily="34" charset="0"/>
                <a:ea typeface="Lato" panose="020F0502020204030203" pitchFamily="34" charset="0"/>
                <a:cs typeface="Lato" panose="020F0502020204030203" pitchFamily="34" charset="0"/>
              </a:rPr>
              <a:t>Le Silhouette Score </a:t>
            </a:r>
            <a:r>
              <a:rPr lang="fr-FR" sz="1800" b="0" dirty="0">
                <a:latin typeface="Lato" panose="020F0502020204030203" pitchFamily="34" charset="0"/>
                <a:ea typeface="Lato" panose="020F0502020204030203" pitchFamily="34" charset="0"/>
                <a:cs typeface="Lato" panose="020F0502020204030203" pitchFamily="34" charset="0"/>
              </a:rPr>
              <a:t>mesure la qualité de séparation entre les clusters, ainsi que la </a:t>
            </a:r>
            <a:r>
              <a:rPr lang="fr-FR" sz="1800" dirty="0">
                <a:latin typeface="Lato" panose="020F0502020204030203" pitchFamily="34" charset="0"/>
                <a:ea typeface="Lato" panose="020F0502020204030203" pitchFamily="34" charset="0"/>
                <a:cs typeface="Lato" panose="020F0502020204030203" pitchFamily="34" charset="0"/>
              </a:rPr>
              <a:t>cohésion interne </a:t>
            </a:r>
            <a:r>
              <a:rPr lang="fr-FR" sz="1800" b="0" dirty="0">
                <a:latin typeface="Lato" panose="020F0502020204030203" pitchFamily="34" charset="0"/>
                <a:ea typeface="Lato" panose="020F0502020204030203" pitchFamily="34" charset="0"/>
                <a:cs typeface="Lato" panose="020F0502020204030203" pitchFamily="34" charset="0"/>
              </a:rPr>
              <a:t>de chaque cluster.</a:t>
            </a:r>
            <a:endParaRPr lang="fr-FR" sz="1800" b="0" dirty="0"/>
          </a:p>
        </p:txBody>
      </p:sp>
      <p:pic>
        <p:nvPicPr>
          <p:cNvPr id="17" name="Espace réservé du contenu 16">
            <a:extLst>
              <a:ext uri="{FF2B5EF4-FFF2-40B4-BE49-F238E27FC236}">
                <a16:creationId xmlns:a16="http://schemas.microsoft.com/office/drawing/2014/main" id="{D03AEAB7-1A96-6EF3-A06E-183321467325}"/>
              </a:ext>
            </a:extLst>
          </p:cNvPr>
          <p:cNvPicPr>
            <a:picLocks noGrp="1" noChangeAspect="1"/>
          </p:cNvPicPr>
          <p:nvPr>
            <p:ph sz="half" idx="2"/>
          </p:nvPr>
        </p:nvPicPr>
        <p:blipFill>
          <a:blip r:embed="rId2"/>
          <a:stretch>
            <a:fillRect/>
          </a:stretch>
        </p:blipFill>
        <p:spPr>
          <a:xfrm>
            <a:off x="839788" y="2620775"/>
            <a:ext cx="5157787" cy="3453187"/>
          </a:xfrm>
        </p:spPr>
      </p:pic>
      <p:sp>
        <p:nvSpPr>
          <p:cNvPr id="8" name="Espace réservé du texte 7">
            <a:extLst>
              <a:ext uri="{FF2B5EF4-FFF2-40B4-BE49-F238E27FC236}">
                <a16:creationId xmlns:a16="http://schemas.microsoft.com/office/drawing/2014/main" id="{6686CF46-9414-B15E-5622-22FA99833695}"/>
              </a:ext>
            </a:extLst>
          </p:cNvPr>
          <p:cNvSpPr>
            <a:spLocks noGrp="1"/>
          </p:cNvSpPr>
          <p:nvPr>
            <p:ph type="body" sz="quarter" idx="3"/>
          </p:nvPr>
        </p:nvSpPr>
        <p:spPr/>
        <p:txBody>
          <a:bodyPr>
            <a:normAutofit lnSpcReduction="10000"/>
          </a:bodyPr>
          <a:lstStyle/>
          <a:p>
            <a:pPr algn="just"/>
            <a:r>
              <a:rPr lang="fr-FR" sz="1800" b="0" dirty="0">
                <a:solidFill>
                  <a:srgbClr val="2332D0"/>
                </a:solidFill>
                <a:latin typeface="Lato" panose="020F0502020204030203" pitchFamily="34" charset="0"/>
                <a:ea typeface="Lato" panose="020F0502020204030203" pitchFamily="34" charset="0"/>
                <a:cs typeface="Lato" panose="020F0502020204030203" pitchFamily="34" charset="0"/>
              </a:rPr>
              <a:t>Le </a:t>
            </a:r>
            <a:r>
              <a:rPr lang="fr-FR" sz="1800" b="0" dirty="0" err="1">
                <a:solidFill>
                  <a:srgbClr val="2332D0"/>
                </a:solidFill>
                <a:latin typeface="Lato" panose="020F0502020204030203" pitchFamily="34" charset="0"/>
                <a:ea typeface="Lato" panose="020F0502020204030203" pitchFamily="34" charset="0"/>
                <a:cs typeface="Lato" panose="020F0502020204030203" pitchFamily="34" charset="0"/>
              </a:rPr>
              <a:t>Calinski-Harabasz</a:t>
            </a:r>
            <a:r>
              <a:rPr lang="fr-FR" sz="1800" b="0" dirty="0">
                <a:solidFill>
                  <a:srgbClr val="2332D0"/>
                </a:solidFill>
                <a:latin typeface="Lato" panose="020F0502020204030203" pitchFamily="34" charset="0"/>
                <a:ea typeface="Lato" panose="020F0502020204030203" pitchFamily="34" charset="0"/>
                <a:cs typeface="Lato" panose="020F0502020204030203" pitchFamily="34" charset="0"/>
              </a:rPr>
              <a:t> </a:t>
            </a:r>
            <a:r>
              <a:rPr lang="fr-FR" sz="1800" b="0" dirty="0">
                <a:latin typeface="Lato" panose="020F0502020204030203" pitchFamily="34" charset="0"/>
                <a:ea typeface="Lato" panose="020F0502020204030203" pitchFamily="34" charset="0"/>
                <a:cs typeface="Lato" panose="020F0502020204030203" pitchFamily="34" charset="0"/>
              </a:rPr>
              <a:t>score mesure la séparation entre les clusters, ainsi que la </a:t>
            </a:r>
            <a:r>
              <a:rPr lang="fr-FR" sz="1800" dirty="0">
                <a:latin typeface="Lato" panose="020F0502020204030203" pitchFamily="34" charset="0"/>
                <a:ea typeface="Lato" panose="020F0502020204030203" pitchFamily="34" charset="0"/>
                <a:cs typeface="Lato" panose="020F0502020204030203" pitchFamily="34" charset="0"/>
              </a:rPr>
              <a:t>variance intra-cluster et la variance inter-cluster</a:t>
            </a:r>
            <a:r>
              <a:rPr lang="fr-FR" sz="1800" b="0" dirty="0">
                <a:latin typeface="Lato" panose="020F0502020204030203" pitchFamily="34" charset="0"/>
                <a:ea typeface="Lato" panose="020F0502020204030203" pitchFamily="34" charset="0"/>
                <a:cs typeface="Lato" panose="020F0502020204030203" pitchFamily="34" charset="0"/>
              </a:rPr>
              <a:t>.</a:t>
            </a:r>
            <a:endParaRPr lang="fr-FR" sz="1800" b="0" dirty="0"/>
          </a:p>
        </p:txBody>
      </p:sp>
      <p:pic>
        <p:nvPicPr>
          <p:cNvPr id="15" name="Espace réservé du contenu 14">
            <a:extLst>
              <a:ext uri="{FF2B5EF4-FFF2-40B4-BE49-F238E27FC236}">
                <a16:creationId xmlns:a16="http://schemas.microsoft.com/office/drawing/2014/main" id="{0A05D209-68EA-5D54-83E3-F41644A49C43}"/>
              </a:ext>
            </a:extLst>
          </p:cNvPr>
          <p:cNvPicPr>
            <a:picLocks noGrp="1" noChangeAspect="1"/>
          </p:cNvPicPr>
          <p:nvPr>
            <p:ph sz="quarter" idx="4"/>
          </p:nvPr>
        </p:nvPicPr>
        <p:blipFill>
          <a:blip r:embed="rId3"/>
          <a:stretch>
            <a:fillRect/>
          </a:stretch>
        </p:blipFill>
        <p:spPr>
          <a:xfrm>
            <a:off x="6172199" y="2505075"/>
            <a:ext cx="5590154" cy="3615807"/>
          </a:xfrm>
        </p:spPr>
      </p:pic>
      <p:cxnSp>
        <p:nvCxnSpPr>
          <p:cNvPr id="10" name="Connecteur droit 9">
            <a:extLst>
              <a:ext uri="{FF2B5EF4-FFF2-40B4-BE49-F238E27FC236}">
                <a16:creationId xmlns:a16="http://schemas.microsoft.com/office/drawing/2014/main" id="{29C62CC5-9A40-2DED-F0F7-F78A64520795}"/>
              </a:ext>
            </a:extLst>
          </p:cNvPr>
          <p:cNvCxnSpPr>
            <a:cxnSpLocks/>
          </p:cNvCxnSpPr>
          <p:nvPr/>
        </p:nvCxnSpPr>
        <p:spPr>
          <a:xfrm flipV="1">
            <a:off x="783772" y="688910"/>
            <a:ext cx="0" cy="586273"/>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72A6D294-CAA9-F39A-2F1E-83F0080B92DF}"/>
              </a:ext>
            </a:extLst>
          </p:cNvPr>
          <p:cNvCxnSpPr>
            <a:cxnSpLocks/>
          </p:cNvCxnSpPr>
          <p:nvPr/>
        </p:nvCxnSpPr>
        <p:spPr>
          <a:xfrm>
            <a:off x="839788" y="1485123"/>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58353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020E121-342A-0A6A-103B-745A326782E3}"/>
              </a:ext>
            </a:extLst>
          </p:cNvPr>
          <p:cNvSpPr>
            <a:spLocks noGrp="1"/>
          </p:cNvSpPr>
          <p:nvPr>
            <p:ph type="title"/>
          </p:nvPr>
        </p:nvSpPr>
        <p:spPr>
          <a:xfrm>
            <a:off x="933093" y="1147665"/>
            <a:ext cx="4416457" cy="1600200"/>
          </a:xfrm>
        </p:spPr>
        <p:txBody>
          <a:bodyPr>
            <a:normAutofit/>
          </a:bodyPr>
          <a:lstStyle/>
          <a:p>
            <a:r>
              <a:rPr lang="fr-FR" dirty="0">
                <a:latin typeface="Lato" panose="020F0502020204030203" pitchFamily="34" charset="0"/>
                <a:ea typeface="Lato" panose="020F0502020204030203" pitchFamily="34" charset="0"/>
                <a:cs typeface="Lato" panose="020F0502020204030203" pitchFamily="34" charset="0"/>
              </a:rPr>
              <a:t>QUALITÉ DU CLUSTERING</a:t>
            </a:r>
            <a:br>
              <a:rPr lang="fr-FR"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rPr>
              <a:t>Silhouette Plot</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7" name="Espace réservé du texte 6">
            <a:extLst>
              <a:ext uri="{FF2B5EF4-FFF2-40B4-BE49-F238E27FC236}">
                <a16:creationId xmlns:a16="http://schemas.microsoft.com/office/drawing/2014/main" id="{EE667647-40F6-0600-0414-1873AECD4DE6}"/>
              </a:ext>
            </a:extLst>
          </p:cNvPr>
          <p:cNvSpPr>
            <a:spLocks noGrp="1"/>
          </p:cNvSpPr>
          <p:nvPr>
            <p:ph type="body" sz="half" idx="2"/>
          </p:nvPr>
        </p:nvSpPr>
        <p:spPr>
          <a:xfrm>
            <a:off x="933093" y="2866053"/>
            <a:ext cx="3932237" cy="3811588"/>
          </a:xfrm>
        </p:spPr>
        <p:txBody>
          <a:bodyPr>
            <a:normAutofit/>
          </a:bodyPr>
          <a:lstStyle/>
          <a:p>
            <a:pPr algn="just"/>
            <a:r>
              <a:rPr lang="fr-FR" dirty="0">
                <a:latin typeface="Lato" panose="020F0502020204030203" pitchFamily="34" charset="0"/>
                <a:ea typeface="Lato" panose="020F0502020204030203" pitchFamily="34" charset="0"/>
                <a:cs typeface="Lato" panose="020F0502020204030203" pitchFamily="34" charset="0"/>
              </a:rPr>
              <a:t>Voici une visualisation de la densité et de la séparation des clusters.</a:t>
            </a:r>
          </a:p>
          <a:p>
            <a:pPr algn="just"/>
            <a:r>
              <a:rPr lang="fr-FR" dirty="0">
                <a:latin typeface="Lato" panose="020F0502020204030203" pitchFamily="34" charset="0"/>
                <a:ea typeface="Lato" panose="020F0502020204030203" pitchFamily="34" charset="0"/>
                <a:cs typeface="Lato" panose="020F0502020204030203" pitchFamily="34" charset="0"/>
              </a:rPr>
              <a:t>Les groupes sont globalement bien répartis. On note quelques individus mal affectés dans le cluster 3</a:t>
            </a:r>
          </a:p>
          <a:p>
            <a:pPr algn="just"/>
            <a:endParaRPr lang="fr-FR" dirty="0">
              <a:latin typeface="Lato" panose="020F0502020204030203" pitchFamily="34" charset="0"/>
              <a:ea typeface="Lato" panose="020F0502020204030203" pitchFamily="34" charset="0"/>
              <a:cs typeface="Lato" panose="020F0502020204030203" pitchFamily="34" charset="0"/>
            </a:endParaRPr>
          </a:p>
        </p:txBody>
      </p:sp>
      <p:cxnSp>
        <p:nvCxnSpPr>
          <p:cNvPr id="8" name="Connecteur droit 7">
            <a:extLst>
              <a:ext uri="{FF2B5EF4-FFF2-40B4-BE49-F238E27FC236}">
                <a16:creationId xmlns:a16="http://schemas.microsoft.com/office/drawing/2014/main" id="{9AC5BFFA-E18F-688D-9350-36F69DCFCE13}"/>
              </a:ext>
            </a:extLst>
          </p:cNvPr>
          <p:cNvCxnSpPr>
            <a:cxnSpLocks/>
          </p:cNvCxnSpPr>
          <p:nvPr/>
        </p:nvCxnSpPr>
        <p:spPr>
          <a:xfrm>
            <a:off x="1020147" y="2747865"/>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24" name="Image 23">
            <a:extLst>
              <a:ext uri="{FF2B5EF4-FFF2-40B4-BE49-F238E27FC236}">
                <a16:creationId xmlns:a16="http://schemas.microsoft.com/office/drawing/2014/main" id="{F476E112-49BC-FBAD-06D1-7D231DF0F7E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69599" y="1500970"/>
            <a:ext cx="5927253" cy="4167079"/>
          </a:xfrm>
          <a:prstGeom prst="rect">
            <a:avLst/>
          </a:prstGeom>
        </p:spPr>
      </p:pic>
      <p:pic>
        <p:nvPicPr>
          <p:cNvPr id="38" name="Image 37">
            <a:extLst>
              <a:ext uri="{FF2B5EF4-FFF2-40B4-BE49-F238E27FC236}">
                <a16:creationId xmlns:a16="http://schemas.microsoft.com/office/drawing/2014/main" id="{1728679D-1F0E-9FFD-5325-CBA4998F46DB}"/>
              </a:ext>
            </a:extLst>
          </p:cNvPr>
          <p:cNvPicPr>
            <a:picLocks noChangeAspect="1"/>
          </p:cNvPicPr>
          <p:nvPr/>
        </p:nvPicPr>
        <p:blipFill>
          <a:blip r:embed="rId3"/>
          <a:stretch>
            <a:fillRect/>
          </a:stretch>
        </p:blipFill>
        <p:spPr>
          <a:xfrm>
            <a:off x="6096000" y="5668049"/>
            <a:ext cx="3236433" cy="372190"/>
          </a:xfrm>
          <a:prstGeom prst="rect">
            <a:avLst/>
          </a:prstGeom>
        </p:spPr>
      </p:pic>
    </p:spTree>
    <p:extLst>
      <p:ext uri="{BB962C8B-B14F-4D97-AF65-F5344CB8AC3E}">
        <p14:creationId xmlns:p14="http://schemas.microsoft.com/office/powerpoint/2010/main" val="3417899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C3AC54D-656C-08A8-6098-74A06DCA4180}"/>
              </a:ext>
            </a:extLst>
          </p:cNvPr>
          <p:cNvSpPr/>
          <p:nvPr/>
        </p:nvSpPr>
        <p:spPr>
          <a:xfrm>
            <a:off x="1"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a:extLst>
              <a:ext uri="{FF2B5EF4-FFF2-40B4-BE49-F238E27FC236}">
                <a16:creationId xmlns:a16="http://schemas.microsoft.com/office/drawing/2014/main" id="{93AAA8A8-BC4E-5BD9-3478-AEE97544FB66}"/>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a:extLst>
              <a:ext uri="{FF2B5EF4-FFF2-40B4-BE49-F238E27FC236}">
                <a16:creationId xmlns:a16="http://schemas.microsoft.com/office/drawing/2014/main" id="{E873C835-F970-482A-02F8-04F21D3034DB}"/>
              </a:ext>
            </a:extLst>
          </p:cNvPr>
          <p:cNvSpPr>
            <a:spLocks noGrp="1"/>
          </p:cNvSpPr>
          <p:nvPr>
            <p:ph type="title"/>
          </p:nvPr>
        </p:nvSpPr>
        <p:spPr>
          <a:xfrm>
            <a:off x="2209799" y="233265"/>
            <a:ext cx="7772401" cy="594049"/>
          </a:xfrm>
        </p:spPr>
        <p:txBody>
          <a:bodyPr>
            <a:noAutofit/>
          </a:bodyPr>
          <a:lstStyle/>
          <a:p>
            <a:pPr algn="ctr"/>
            <a:r>
              <a:rPr lang="fr-FR" sz="2800" dirty="0">
                <a:latin typeface="Lato" panose="020F0502020204030203" pitchFamily="34" charset="0"/>
                <a:ea typeface="Lato" panose="020F0502020204030203" pitchFamily="34" charset="0"/>
                <a:cs typeface="Lato" panose="020F0502020204030203" pitchFamily="34" charset="0"/>
              </a:rPr>
              <a:t>INTERPRÉTATION DU CLUSTERING </a:t>
            </a:r>
          </a:p>
        </p:txBody>
      </p:sp>
      <p:cxnSp>
        <p:nvCxnSpPr>
          <p:cNvPr id="13" name="Connecteur droit 12">
            <a:extLst>
              <a:ext uri="{FF2B5EF4-FFF2-40B4-BE49-F238E27FC236}">
                <a16:creationId xmlns:a16="http://schemas.microsoft.com/office/drawing/2014/main" id="{FD38837F-EA87-A93B-1C38-BCA4362EBA74}"/>
              </a:ext>
            </a:extLst>
          </p:cNvPr>
          <p:cNvCxnSpPr>
            <a:cxnSpLocks/>
          </p:cNvCxnSpPr>
          <p:nvPr/>
        </p:nvCxnSpPr>
        <p:spPr>
          <a:xfrm>
            <a:off x="2509934" y="249593"/>
            <a:ext cx="0" cy="561391"/>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cxnSp>
        <p:nvCxnSpPr>
          <p:cNvPr id="23" name="Connecteur droit 22">
            <a:extLst>
              <a:ext uri="{FF2B5EF4-FFF2-40B4-BE49-F238E27FC236}">
                <a16:creationId xmlns:a16="http://schemas.microsoft.com/office/drawing/2014/main" id="{70F8372C-84D0-FCF0-0670-BDFDAB9352E1}"/>
              </a:ext>
            </a:extLst>
          </p:cNvPr>
          <p:cNvCxnSpPr>
            <a:cxnSpLocks/>
          </p:cNvCxnSpPr>
          <p:nvPr/>
        </p:nvCxnSpPr>
        <p:spPr>
          <a:xfrm>
            <a:off x="9560767" y="233265"/>
            <a:ext cx="0" cy="561391"/>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4" name="Image 3">
            <a:extLst>
              <a:ext uri="{FF2B5EF4-FFF2-40B4-BE49-F238E27FC236}">
                <a16:creationId xmlns:a16="http://schemas.microsoft.com/office/drawing/2014/main" id="{7FAC40BA-F3A2-CC9D-0B38-B0CCADE0F397}"/>
              </a:ext>
            </a:extLst>
          </p:cNvPr>
          <p:cNvPicPr>
            <a:picLocks noChangeAspect="1"/>
          </p:cNvPicPr>
          <p:nvPr/>
        </p:nvPicPr>
        <p:blipFill>
          <a:blip r:embed="rId2"/>
          <a:stretch>
            <a:fillRect/>
          </a:stretch>
        </p:blipFill>
        <p:spPr>
          <a:xfrm>
            <a:off x="2486792" y="1027921"/>
            <a:ext cx="7111559" cy="54637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153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4C1F0F-E967-CEAE-B780-24123F55DA1C}"/>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32AC0F9F-167F-014B-2EB9-4EA6A9A3B88C}"/>
              </a:ext>
            </a:extLst>
          </p:cNvPr>
          <p:cNvSpPr>
            <a:spLocks noGrp="1"/>
          </p:cNvSpPr>
          <p:nvPr>
            <p:ph type="title"/>
          </p:nvPr>
        </p:nvSpPr>
        <p:spPr>
          <a:xfrm>
            <a:off x="838200" y="190686"/>
            <a:ext cx="10515600" cy="1325563"/>
          </a:xfrm>
        </p:spPr>
        <p:txBody>
          <a:bodyPr>
            <a:normAutofit/>
          </a:bodyPr>
          <a:lstStyle/>
          <a:p>
            <a:r>
              <a:rPr lang="fr-FR" sz="3600" dirty="0">
                <a:latin typeface="Lato" panose="020F0502020204030203" pitchFamily="34" charset="0"/>
                <a:ea typeface="Lato" panose="020F0502020204030203" pitchFamily="34" charset="0"/>
                <a:cs typeface="Lato" panose="020F0502020204030203" pitchFamily="34" charset="0"/>
              </a:rPr>
              <a:t>INTERPRÉTATION DU CLUSTERING </a:t>
            </a:r>
            <a:endParaRPr lang="fr-FR" sz="3600" dirty="0"/>
          </a:p>
        </p:txBody>
      </p:sp>
      <p:cxnSp>
        <p:nvCxnSpPr>
          <p:cNvPr id="9" name="Connecteur droit 8">
            <a:extLst>
              <a:ext uri="{FF2B5EF4-FFF2-40B4-BE49-F238E27FC236}">
                <a16:creationId xmlns:a16="http://schemas.microsoft.com/office/drawing/2014/main" id="{37589B6B-8438-D81C-989C-5AEA0C1DA340}"/>
              </a:ext>
            </a:extLst>
          </p:cNvPr>
          <p:cNvCxnSpPr>
            <a:cxnSpLocks/>
          </p:cNvCxnSpPr>
          <p:nvPr/>
        </p:nvCxnSpPr>
        <p:spPr>
          <a:xfrm>
            <a:off x="939281" y="1123044"/>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6" name="Espace réservé du contenu 5">
            <a:extLst>
              <a:ext uri="{FF2B5EF4-FFF2-40B4-BE49-F238E27FC236}">
                <a16:creationId xmlns:a16="http://schemas.microsoft.com/office/drawing/2014/main" id="{7AE63075-D3AF-4D67-B7E5-BE0DD7F3E004}"/>
              </a:ext>
            </a:extLst>
          </p:cNvPr>
          <p:cNvPicPr>
            <a:picLocks noGrp="1" noChangeAspect="1"/>
          </p:cNvPicPr>
          <p:nvPr>
            <p:ph sz="half" idx="1"/>
          </p:nvPr>
        </p:nvPicPr>
        <p:blipFill>
          <a:blip r:embed="rId2"/>
          <a:stretch>
            <a:fillRect/>
          </a:stretch>
        </p:blipFill>
        <p:spPr>
          <a:xfrm>
            <a:off x="2046541" y="1359549"/>
            <a:ext cx="8389874" cy="5498449"/>
          </a:xfrm>
        </p:spPr>
      </p:pic>
    </p:spTree>
    <p:extLst>
      <p:ext uri="{BB962C8B-B14F-4D97-AF65-F5344CB8AC3E}">
        <p14:creationId xmlns:p14="http://schemas.microsoft.com/office/powerpoint/2010/main" val="210055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A437AD-CB4C-ED72-9E3F-AA69081EFDE7}"/>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3">
            <a:extLst>
              <a:ext uri="{FF2B5EF4-FFF2-40B4-BE49-F238E27FC236}">
                <a16:creationId xmlns:a16="http://schemas.microsoft.com/office/drawing/2014/main" id="{EDE6F465-B079-5858-CCC1-96B50C57D9FC}"/>
              </a:ext>
            </a:extLst>
          </p:cNvPr>
          <p:cNvSpPr>
            <a:spLocks noGrp="1"/>
          </p:cNvSpPr>
          <p:nvPr>
            <p:ph type="title"/>
          </p:nvPr>
        </p:nvSpPr>
        <p:spPr>
          <a:xfrm>
            <a:off x="838200" y="190686"/>
            <a:ext cx="10515600" cy="1325563"/>
          </a:xfrm>
        </p:spPr>
        <p:txBody>
          <a:bodyPr>
            <a:normAutofit/>
          </a:bodyPr>
          <a:lstStyle/>
          <a:p>
            <a:r>
              <a:rPr lang="fr-FR" sz="3600" dirty="0">
                <a:latin typeface="Lato" panose="020F0502020204030203" pitchFamily="34" charset="0"/>
                <a:ea typeface="Lato" panose="020F0502020204030203" pitchFamily="34" charset="0"/>
                <a:cs typeface="Lato" panose="020F0502020204030203" pitchFamily="34" charset="0"/>
              </a:rPr>
              <a:t>INTERPRÉTATION DU CLUSTERING </a:t>
            </a:r>
            <a:endParaRPr lang="fr-FR" sz="3600" dirty="0"/>
          </a:p>
        </p:txBody>
      </p:sp>
      <p:cxnSp>
        <p:nvCxnSpPr>
          <p:cNvPr id="7" name="Connecteur droit 6">
            <a:extLst>
              <a:ext uri="{FF2B5EF4-FFF2-40B4-BE49-F238E27FC236}">
                <a16:creationId xmlns:a16="http://schemas.microsoft.com/office/drawing/2014/main" id="{BB059904-BBCC-7818-6318-F184937F4DC0}"/>
              </a:ext>
            </a:extLst>
          </p:cNvPr>
          <p:cNvCxnSpPr>
            <a:cxnSpLocks/>
          </p:cNvCxnSpPr>
          <p:nvPr/>
        </p:nvCxnSpPr>
        <p:spPr>
          <a:xfrm>
            <a:off x="939281" y="1123044"/>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2" name="Image 11">
            <a:extLst>
              <a:ext uri="{FF2B5EF4-FFF2-40B4-BE49-F238E27FC236}">
                <a16:creationId xmlns:a16="http://schemas.microsoft.com/office/drawing/2014/main" id="{ADAE76EF-CAD9-4EA9-5B4C-DD05EEEE251D}"/>
              </a:ext>
            </a:extLst>
          </p:cNvPr>
          <p:cNvPicPr>
            <a:picLocks noChangeAspect="1"/>
          </p:cNvPicPr>
          <p:nvPr/>
        </p:nvPicPr>
        <p:blipFill>
          <a:blip r:embed="rId2"/>
          <a:stretch>
            <a:fillRect/>
          </a:stretch>
        </p:blipFill>
        <p:spPr>
          <a:xfrm>
            <a:off x="1995072" y="1194486"/>
            <a:ext cx="8434520" cy="5600137"/>
          </a:xfrm>
          <a:prstGeom prst="rect">
            <a:avLst/>
          </a:prstGeom>
        </p:spPr>
      </p:pic>
    </p:spTree>
    <p:extLst>
      <p:ext uri="{BB962C8B-B14F-4D97-AF65-F5344CB8AC3E}">
        <p14:creationId xmlns:p14="http://schemas.microsoft.com/office/powerpoint/2010/main" val="43189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DE2FAB-D4E8-2AD3-FC1E-D9D4469EA415}"/>
              </a:ext>
            </a:extLst>
          </p:cNvPr>
          <p:cNvSpPr>
            <a:spLocks noGrp="1"/>
          </p:cNvSpPr>
          <p:nvPr>
            <p:ph type="title"/>
          </p:nvPr>
        </p:nvSpPr>
        <p:spPr>
          <a:xfrm>
            <a:off x="836612" y="821596"/>
            <a:ext cx="3932237" cy="1600200"/>
          </a:xfrm>
        </p:spPr>
        <p:txBody>
          <a:bodyPr>
            <a:normAutofit/>
          </a:bodyPr>
          <a:lstStyle/>
          <a:p>
            <a:r>
              <a:rPr lang="fr-FR" sz="2800" dirty="0">
                <a:solidFill>
                  <a:schemeClr val="tx1"/>
                </a:solidFill>
                <a:latin typeface="Lato" panose="020F0502020204030203" pitchFamily="34" charset="0"/>
                <a:ea typeface="Lato" panose="020F0502020204030203" pitchFamily="34" charset="0"/>
                <a:cs typeface="Lato" panose="020F0502020204030203" pitchFamily="34" charset="0"/>
              </a:rPr>
              <a:t>CONTEXTE ET PROBLÉMATIQUE</a:t>
            </a:r>
          </a:p>
        </p:txBody>
      </p:sp>
      <p:pic>
        <p:nvPicPr>
          <p:cNvPr id="5" name="Espace réservé du contenu 7">
            <a:extLst>
              <a:ext uri="{FF2B5EF4-FFF2-40B4-BE49-F238E27FC236}">
                <a16:creationId xmlns:a16="http://schemas.microsoft.com/office/drawing/2014/main" id="{9C6AE29F-5907-2553-62ED-6048D37E04E9}"/>
              </a:ext>
            </a:extLst>
          </p:cNvPr>
          <p:cNvPicPr>
            <a:picLocks noGrp="1" noChangeAspect="1"/>
          </p:cNvPicPr>
          <p:nvPr>
            <p:ph idx="1"/>
          </p:nvPr>
        </p:nvPicPr>
        <p:blipFill>
          <a:blip r:embed="rId2"/>
          <a:stretch>
            <a:fillRect/>
          </a:stretch>
        </p:blipFill>
        <p:spPr>
          <a:xfrm>
            <a:off x="5183188" y="1085015"/>
            <a:ext cx="6172200" cy="46784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Espace réservé du texte 5">
            <a:extLst>
              <a:ext uri="{FF2B5EF4-FFF2-40B4-BE49-F238E27FC236}">
                <a16:creationId xmlns:a16="http://schemas.microsoft.com/office/drawing/2014/main" id="{D8B20AEB-2B14-5385-3B7E-609FFD5F0541}"/>
              </a:ext>
            </a:extLst>
          </p:cNvPr>
          <p:cNvSpPr txBox="1">
            <a:spLocks/>
          </p:cNvSpPr>
          <p:nvPr/>
        </p:nvSpPr>
        <p:spPr>
          <a:xfrm>
            <a:off x="836612" y="2537927"/>
            <a:ext cx="3511453" cy="3819537"/>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b="1" dirty="0">
                <a:solidFill>
                  <a:srgbClr val="1A28D1"/>
                </a:solidFill>
                <a:latin typeface="Lato" panose="020F0502020204030203" pitchFamily="34" charset="0"/>
                <a:ea typeface="Lato" panose="020F0502020204030203" pitchFamily="34" charset="0"/>
                <a:cs typeface="Lato" panose="020F0502020204030203" pitchFamily="34" charset="0"/>
              </a:rPr>
              <a:t>Olist</a:t>
            </a:r>
            <a:r>
              <a:rPr lang="fr-FR" dirty="0">
                <a:solidFill>
                  <a:srgbClr val="271A38"/>
                </a:solidFill>
                <a:latin typeface="Lato" panose="020F0502020204030203" pitchFamily="34" charset="0"/>
                <a:ea typeface="Lato" panose="020F0502020204030203" pitchFamily="34" charset="0"/>
                <a:cs typeface="Lato" panose="020F0502020204030203" pitchFamily="34" charset="0"/>
              </a:rPr>
              <a:t> souhaite fournir à ses équipes d'e-commerce une </a:t>
            </a:r>
            <a:r>
              <a:rPr lang="fr-FR" b="1" dirty="0">
                <a:solidFill>
                  <a:srgbClr val="1A28D1"/>
                </a:solidFill>
                <a:latin typeface="Lato" panose="020F0502020204030203" pitchFamily="34" charset="0"/>
                <a:ea typeface="Lato" panose="020F0502020204030203" pitchFamily="34" charset="0"/>
                <a:cs typeface="Lato" panose="020F0502020204030203" pitchFamily="34" charset="0"/>
              </a:rPr>
              <a:t>segmentation des clients</a:t>
            </a:r>
            <a:r>
              <a:rPr lang="fr-FR" dirty="0">
                <a:solidFill>
                  <a:srgbClr val="271A38"/>
                </a:solidFill>
                <a:latin typeface="Lato" panose="020F0502020204030203" pitchFamily="34" charset="0"/>
                <a:ea typeface="Lato" panose="020F0502020204030203" pitchFamily="34" charset="0"/>
                <a:cs typeface="Lato" panose="020F0502020204030203" pitchFamily="34" charset="0"/>
              </a:rPr>
              <a:t> qu’ils pourront utiliser au quotidien pour leurs campagnes de communication.</a:t>
            </a:r>
          </a:p>
          <a:p>
            <a:pPr algn="just"/>
            <a:r>
              <a:rPr lang="fr-FR" dirty="0">
                <a:solidFill>
                  <a:srgbClr val="271A38"/>
                </a:solidFill>
                <a:latin typeface="Lato" panose="020F0502020204030203" pitchFamily="34" charset="0"/>
                <a:ea typeface="Lato" panose="020F0502020204030203" pitchFamily="34" charset="0"/>
                <a:cs typeface="Lato" panose="020F0502020204030203" pitchFamily="34" charset="0"/>
              </a:rPr>
              <a:t>L’objectif est de </a:t>
            </a:r>
            <a:r>
              <a:rPr lang="fr-FR" b="1" dirty="0">
                <a:solidFill>
                  <a:srgbClr val="1A28D1"/>
                </a:solidFill>
                <a:latin typeface="Lato" panose="020F0502020204030203" pitchFamily="34" charset="0"/>
                <a:ea typeface="Lato" panose="020F0502020204030203" pitchFamily="34" charset="0"/>
                <a:cs typeface="Lato" panose="020F0502020204030203" pitchFamily="34" charset="0"/>
              </a:rPr>
              <a:t>comprendre les différents types d’utilisateurs</a:t>
            </a:r>
            <a:r>
              <a:rPr lang="fr-FR" dirty="0">
                <a:solidFill>
                  <a:srgbClr val="271A38"/>
                </a:solidFill>
                <a:latin typeface="Lato" panose="020F0502020204030203" pitchFamily="34" charset="0"/>
                <a:ea typeface="Lato" panose="020F0502020204030203" pitchFamily="34" charset="0"/>
                <a:cs typeface="Lato" panose="020F0502020204030203" pitchFamily="34" charset="0"/>
              </a:rPr>
              <a:t> grâce à leur comportement et à leurs données personnelles.</a:t>
            </a:r>
          </a:p>
          <a:p>
            <a:pPr algn="just"/>
            <a:r>
              <a:rPr lang="fr-FR" dirty="0">
                <a:solidFill>
                  <a:srgbClr val="271A38"/>
                </a:solidFill>
                <a:latin typeface="Lato" panose="020F0502020204030203" pitchFamily="34" charset="0"/>
                <a:ea typeface="Lato" panose="020F0502020204030203" pitchFamily="34" charset="0"/>
                <a:cs typeface="Lato" panose="020F0502020204030203" pitchFamily="34" charset="0"/>
              </a:rPr>
              <a:t>Nous devons </a:t>
            </a:r>
            <a:r>
              <a:rPr lang="fr-FR" b="1" dirty="0">
                <a:solidFill>
                  <a:srgbClr val="1A28D1"/>
                </a:solidFill>
                <a:latin typeface="Lato" panose="020F0502020204030203" pitchFamily="34" charset="0"/>
                <a:ea typeface="Lato" panose="020F0502020204030203" pitchFamily="34" charset="0"/>
                <a:cs typeface="Lato" panose="020F0502020204030203" pitchFamily="34" charset="0"/>
              </a:rPr>
              <a:t>fournir à l’équipe marketing une description actionnable</a:t>
            </a:r>
            <a:r>
              <a:rPr lang="fr-FR" dirty="0">
                <a:solidFill>
                  <a:srgbClr val="271A38"/>
                </a:solidFill>
                <a:latin typeface="Lato" panose="020F0502020204030203" pitchFamily="34" charset="0"/>
                <a:ea typeface="Lato" panose="020F0502020204030203" pitchFamily="34" charset="0"/>
                <a:cs typeface="Lato" panose="020F0502020204030203" pitchFamily="34" charset="0"/>
              </a:rPr>
              <a:t> de notre segmentation et de sa logique sous-jacente pour une utilisation optimale, ainsi qu’une </a:t>
            </a:r>
            <a:r>
              <a:rPr lang="fr-FR" b="1" dirty="0">
                <a:solidFill>
                  <a:srgbClr val="1A28D1"/>
                </a:solidFill>
                <a:latin typeface="Lato" panose="020F0502020204030203" pitchFamily="34" charset="0"/>
                <a:ea typeface="Lato" panose="020F0502020204030203" pitchFamily="34" charset="0"/>
                <a:cs typeface="Lato" panose="020F0502020204030203" pitchFamily="34" charset="0"/>
              </a:rPr>
              <a:t>proposition de contrat de maintenance</a:t>
            </a:r>
            <a:r>
              <a:rPr lang="fr-FR" dirty="0">
                <a:solidFill>
                  <a:srgbClr val="271A38"/>
                </a:solidFill>
                <a:latin typeface="Lato" panose="020F0502020204030203" pitchFamily="34" charset="0"/>
                <a:ea typeface="Lato" panose="020F0502020204030203" pitchFamily="34" charset="0"/>
                <a:cs typeface="Lato" panose="020F0502020204030203" pitchFamily="34" charset="0"/>
              </a:rPr>
              <a:t> basée sur une analyse de la stabilité des segments au cours du temps.</a:t>
            </a:r>
          </a:p>
        </p:txBody>
      </p:sp>
      <p:sp>
        <p:nvSpPr>
          <p:cNvPr id="7" name="Espace réservé du numéro de diapositive 2">
            <a:extLst>
              <a:ext uri="{FF2B5EF4-FFF2-40B4-BE49-F238E27FC236}">
                <a16:creationId xmlns:a16="http://schemas.microsoft.com/office/drawing/2014/main" id="{6FB3027A-A96E-8A57-BC61-8E1739695A24}"/>
              </a:ext>
            </a:extLst>
          </p:cNvPr>
          <p:cNvSpPr>
            <a:spLocks noGrp="1"/>
          </p:cNvSpPr>
          <p:nvPr>
            <p:ph type="sldNum" sz="quarter" idx="12"/>
          </p:nvPr>
        </p:nvSpPr>
        <p:spPr>
          <a:xfrm>
            <a:off x="11453346" y="6174902"/>
            <a:ext cx="357116" cy="365125"/>
          </a:xfrm>
        </p:spPr>
        <p:txBody>
          <a:bodyPr/>
          <a:lstStyle/>
          <a:p>
            <a:pPr rtl="0"/>
            <a:fld id="{82EE24B5-652C-4DB5-B7C3-B5BBEC1280B1}" type="slidenum">
              <a:rPr lang="fr-FR" noProof="0" smtClean="0"/>
              <a:t>3</a:t>
            </a:fld>
            <a:endParaRPr lang="fr-FR" noProof="0"/>
          </a:p>
        </p:txBody>
      </p:sp>
      <p:sp>
        <p:nvSpPr>
          <p:cNvPr id="8" name="objet 9" descr="Rectangle beige">
            <a:extLst>
              <a:ext uri="{FF2B5EF4-FFF2-40B4-BE49-F238E27FC236}">
                <a16:creationId xmlns:a16="http://schemas.microsoft.com/office/drawing/2014/main" id="{5273F947-2170-A368-EBFD-1159ACFF4B16}"/>
              </a:ext>
            </a:extLst>
          </p:cNvPr>
          <p:cNvSpPr/>
          <p:nvPr/>
        </p:nvSpPr>
        <p:spPr>
          <a:xfrm>
            <a:off x="917278" y="2316375"/>
            <a:ext cx="2988000" cy="0"/>
          </a:xfrm>
          <a:custGeom>
            <a:avLst/>
            <a:gdLst/>
            <a:ahLst/>
            <a:cxnLst/>
            <a:rect l="l" t="t" r="r" b="b"/>
            <a:pathLst>
              <a:path w="2642870">
                <a:moveTo>
                  <a:pt x="0" y="0"/>
                </a:moveTo>
                <a:lnTo>
                  <a:pt x="2642616" y="0"/>
                </a:lnTo>
              </a:path>
            </a:pathLst>
          </a:custGeom>
          <a:ln w="54863">
            <a:solidFill>
              <a:srgbClr val="C3C5DE"/>
            </a:solidFill>
          </a:ln>
        </p:spPr>
        <p:txBody>
          <a:bodyPr wrap="square" lIns="0" tIns="0" rIns="0" bIns="0" rtlCol="0"/>
          <a:lstStyle/>
          <a:p>
            <a:pPr rtl="0"/>
            <a:endParaRPr lang="fr-FR"/>
          </a:p>
        </p:txBody>
      </p:sp>
    </p:spTree>
    <p:extLst>
      <p:ext uri="{BB962C8B-B14F-4D97-AF65-F5344CB8AC3E}">
        <p14:creationId xmlns:p14="http://schemas.microsoft.com/office/powerpoint/2010/main" val="11797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155AFD-BD2A-5D37-EADC-2D8F876B1635}"/>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re 3">
            <a:extLst>
              <a:ext uri="{FF2B5EF4-FFF2-40B4-BE49-F238E27FC236}">
                <a16:creationId xmlns:a16="http://schemas.microsoft.com/office/drawing/2014/main" id="{263FA984-2CE0-A660-A39C-D46A3C6035CD}"/>
              </a:ext>
            </a:extLst>
          </p:cNvPr>
          <p:cNvSpPr>
            <a:spLocks noGrp="1"/>
          </p:cNvSpPr>
          <p:nvPr>
            <p:ph type="title"/>
          </p:nvPr>
        </p:nvSpPr>
        <p:spPr>
          <a:xfrm>
            <a:off x="838200" y="190686"/>
            <a:ext cx="10515600" cy="1325563"/>
          </a:xfrm>
        </p:spPr>
        <p:txBody>
          <a:bodyPr>
            <a:normAutofit/>
          </a:bodyPr>
          <a:lstStyle/>
          <a:p>
            <a:r>
              <a:rPr lang="fr-FR" sz="3600" dirty="0">
                <a:latin typeface="Lato" panose="020F0502020204030203" pitchFamily="34" charset="0"/>
                <a:ea typeface="Lato" panose="020F0502020204030203" pitchFamily="34" charset="0"/>
                <a:cs typeface="Lato" panose="020F0502020204030203" pitchFamily="34" charset="0"/>
              </a:rPr>
              <a:t>INTERPRÉTATION DU CLUSTERING </a:t>
            </a:r>
            <a:endParaRPr lang="fr-FR" sz="3600" dirty="0"/>
          </a:p>
        </p:txBody>
      </p:sp>
      <p:cxnSp>
        <p:nvCxnSpPr>
          <p:cNvPr id="11" name="Connecteur droit 10">
            <a:extLst>
              <a:ext uri="{FF2B5EF4-FFF2-40B4-BE49-F238E27FC236}">
                <a16:creationId xmlns:a16="http://schemas.microsoft.com/office/drawing/2014/main" id="{3CDA5012-6E99-D8F5-19E5-87D21A8A15ED}"/>
              </a:ext>
            </a:extLst>
          </p:cNvPr>
          <p:cNvCxnSpPr>
            <a:cxnSpLocks/>
          </p:cNvCxnSpPr>
          <p:nvPr/>
        </p:nvCxnSpPr>
        <p:spPr>
          <a:xfrm>
            <a:off x="939281" y="1123044"/>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4" name="Image 13">
            <a:extLst>
              <a:ext uri="{FF2B5EF4-FFF2-40B4-BE49-F238E27FC236}">
                <a16:creationId xmlns:a16="http://schemas.microsoft.com/office/drawing/2014/main" id="{3055349D-3063-D2C4-6D14-DAF86EB01F8D}"/>
              </a:ext>
            </a:extLst>
          </p:cNvPr>
          <p:cNvPicPr>
            <a:picLocks noChangeAspect="1"/>
          </p:cNvPicPr>
          <p:nvPr/>
        </p:nvPicPr>
        <p:blipFill>
          <a:blip r:embed="rId2"/>
          <a:stretch>
            <a:fillRect/>
          </a:stretch>
        </p:blipFill>
        <p:spPr>
          <a:xfrm>
            <a:off x="1918501" y="1301620"/>
            <a:ext cx="8354997" cy="5556380"/>
          </a:xfrm>
          <a:prstGeom prst="rect">
            <a:avLst/>
          </a:prstGeom>
        </p:spPr>
      </p:pic>
    </p:spTree>
    <p:extLst>
      <p:ext uri="{BB962C8B-B14F-4D97-AF65-F5344CB8AC3E}">
        <p14:creationId xmlns:p14="http://schemas.microsoft.com/office/powerpoint/2010/main" val="806420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43C8B2-EB84-B3FD-E7EB-0F3274AC3620}"/>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3">
            <a:extLst>
              <a:ext uri="{FF2B5EF4-FFF2-40B4-BE49-F238E27FC236}">
                <a16:creationId xmlns:a16="http://schemas.microsoft.com/office/drawing/2014/main" id="{6B5C06D6-A676-B4DE-2EB8-BA760EA972F7}"/>
              </a:ext>
            </a:extLst>
          </p:cNvPr>
          <p:cNvSpPr>
            <a:spLocks noGrp="1"/>
          </p:cNvSpPr>
          <p:nvPr>
            <p:ph type="title"/>
          </p:nvPr>
        </p:nvSpPr>
        <p:spPr>
          <a:xfrm>
            <a:off x="838200" y="190686"/>
            <a:ext cx="10515600" cy="1325563"/>
          </a:xfrm>
        </p:spPr>
        <p:txBody>
          <a:bodyPr>
            <a:normAutofit/>
          </a:bodyPr>
          <a:lstStyle/>
          <a:p>
            <a:r>
              <a:rPr lang="fr-FR" sz="3600" dirty="0">
                <a:latin typeface="Lato" panose="020F0502020204030203" pitchFamily="34" charset="0"/>
                <a:ea typeface="Lato" panose="020F0502020204030203" pitchFamily="34" charset="0"/>
                <a:cs typeface="Lato" panose="020F0502020204030203" pitchFamily="34" charset="0"/>
              </a:rPr>
              <a:t>INTERPRÉTATION DU CLUSTERING </a:t>
            </a:r>
            <a:endParaRPr lang="fr-FR" sz="3600" dirty="0"/>
          </a:p>
        </p:txBody>
      </p:sp>
      <p:cxnSp>
        <p:nvCxnSpPr>
          <p:cNvPr id="7" name="Connecteur droit 6">
            <a:extLst>
              <a:ext uri="{FF2B5EF4-FFF2-40B4-BE49-F238E27FC236}">
                <a16:creationId xmlns:a16="http://schemas.microsoft.com/office/drawing/2014/main" id="{92862D59-9793-060F-6896-71C306A72D14}"/>
              </a:ext>
            </a:extLst>
          </p:cNvPr>
          <p:cNvCxnSpPr>
            <a:cxnSpLocks/>
          </p:cNvCxnSpPr>
          <p:nvPr/>
        </p:nvCxnSpPr>
        <p:spPr>
          <a:xfrm>
            <a:off x="939281" y="1123044"/>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0" name="Image 9">
            <a:extLst>
              <a:ext uri="{FF2B5EF4-FFF2-40B4-BE49-F238E27FC236}">
                <a16:creationId xmlns:a16="http://schemas.microsoft.com/office/drawing/2014/main" id="{16B5AA7D-11B4-C2A2-B372-31804E2469E3}"/>
              </a:ext>
            </a:extLst>
          </p:cNvPr>
          <p:cNvPicPr>
            <a:picLocks noChangeAspect="1"/>
          </p:cNvPicPr>
          <p:nvPr/>
        </p:nvPicPr>
        <p:blipFill>
          <a:blip r:embed="rId2"/>
          <a:stretch>
            <a:fillRect/>
          </a:stretch>
        </p:blipFill>
        <p:spPr>
          <a:xfrm>
            <a:off x="1858581" y="1267485"/>
            <a:ext cx="8474838" cy="5590515"/>
          </a:xfrm>
          <a:prstGeom prst="rect">
            <a:avLst/>
          </a:prstGeom>
        </p:spPr>
      </p:pic>
    </p:spTree>
    <p:extLst>
      <p:ext uri="{BB962C8B-B14F-4D97-AF65-F5344CB8AC3E}">
        <p14:creationId xmlns:p14="http://schemas.microsoft.com/office/powerpoint/2010/main" val="62426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7C2C55A-A615-BAA7-B1CA-C398CCBCAB82}"/>
              </a:ext>
            </a:extLst>
          </p:cNvPr>
          <p:cNvPicPr>
            <a:picLocks noChangeAspect="1"/>
          </p:cNvPicPr>
          <p:nvPr/>
        </p:nvPicPr>
        <p:blipFill>
          <a:blip r:embed="rId2"/>
          <a:stretch>
            <a:fillRect/>
          </a:stretch>
        </p:blipFill>
        <p:spPr>
          <a:xfrm>
            <a:off x="3960251" y="4696230"/>
            <a:ext cx="2769355" cy="2059264"/>
          </a:xfrm>
          <a:prstGeom prst="rect">
            <a:avLst/>
          </a:prstGeom>
        </p:spPr>
      </p:pic>
      <p:sp>
        <p:nvSpPr>
          <p:cNvPr id="5" name="Titre 4">
            <a:extLst>
              <a:ext uri="{FF2B5EF4-FFF2-40B4-BE49-F238E27FC236}">
                <a16:creationId xmlns:a16="http://schemas.microsoft.com/office/drawing/2014/main" id="{7DCB8BB1-0D28-28FD-6879-8BBFB7717DA9}"/>
              </a:ext>
            </a:extLst>
          </p:cNvPr>
          <p:cNvSpPr>
            <a:spLocks noGrp="1"/>
          </p:cNvSpPr>
          <p:nvPr>
            <p:ph type="title"/>
          </p:nvPr>
        </p:nvSpPr>
        <p:spPr>
          <a:xfrm>
            <a:off x="560355" y="758889"/>
            <a:ext cx="3781975" cy="1211425"/>
          </a:xfrm>
        </p:spPr>
        <p:txBody>
          <a:bodyPr/>
          <a:lstStyle/>
          <a:p>
            <a:r>
              <a:rPr lang="fr-FR" sz="3200" dirty="0">
                <a:latin typeface="Lato" panose="020F0502020204030203" pitchFamily="34" charset="0"/>
                <a:ea typeface="Lato" panose="020F0502020204030203" pitchFamily="34" charset="0"/>
                <a:cs typeface="Lato" panose="020F0502020204030203" pitchFamily="34" charset="0"/>
              </a:rPr>
              <a:t>INTERPRÉTATION DU CLUSTERING </a:t>
            </a:r>
            <a:endParaRPr lang="fr-FR" dirty="0"/>
          </a:p>
        </p:txBody>
      </p:sp>
      <p:pic>
        <p:nvPicPr>
          <p:cNvPr id="9" name="Espace réservé du contenu 8">
            <a:extLst>
              <a:ext uri="{FF2B5EF4-FFF2-40B4-BE49-F238E27FC236}">
                <a16:creationId xmlns:a16="http://schemas.microsoft.com/office/drawing/2014/main" id="{5760D778-F1BE-7C4D-C947-082F839E046B}"/>
              </a:ext>
            </a:extLst>
          </p:cNvPr>
          <p:cNvPicPr>
            <a:picLocks noGrp="1" noChangeAspect="1"/>
          </p:cNvPicPr>
          <p:nvPr>
            <p:ph idx="1"/>
          </p:nvPr>
        </p:nvPicPr>
        <p:blipFill>
          <a:blip r:embed="rId3"/>
          <a:stretch>
            <a:fillRect/>
          </a:stretch>
        </p:blipFill>
        <p:spPr>
          <a:xfrm>
            <a:off x="4500901" y="0"/>
            <a:ext cx="7669797" cy="4482570"/>
          </a:xfrm>
        </p:spPr>
      </p:pic>
      <p:sp>
        <p:nvSpPr>
          <p:cNvPr id="7" name="Espace réservé du texte 6">
            <a:extLst>
              <a:ext uri="{FF2B5EF4-FFF2-40B4-BE49-F238E27FC236}">
                <a16:creationId xmlns:a16="http://schemas.microsoft.com/office/drawing/2014/main" id="{19AD1202-9279-391B-AFDE-CCF16F656662}"/>
              </a:ext>
            </a:extLst>
          </p:cNvPr>
          <p:cNvSpPr>
            <a:spLocks noGrp="1"/>
          </p:cNvSpPr>
          <p:nvPr>
            <p:ph type="body" sz="half" idx="2"/>
          </p:nvPr>
        </p:nvSpPr>
        <p:spPr>
          <a:xfrm>
            <a:off x="485226" y="2063620"/>
            <a:ext cx="3645160" cy="4368279"/>
          </a:xfrm>
        </p:spPr>
        <p:txBody>
          <a:bodyPr>
            <a:normAutofit/>
          </a:bodyPr>
          <a:lstStyle/>
          <a:p>
            <a:pPr marL="285750" indent="-285750" algn="just">
              <a:buFont typeface="Arial" panose="020B0604020202020204" pitchFamily="34" charset="0"/>
              <a:buChar char="•"/>
            </a:pPr>
            <a:r>
              <a:rPr lang="fr-FR" dirty="0">
                <a:solidFill>
                  <a:srgbClr val="2332D0"/>
                </a:solidFill>
              </a:rPr>
              <a:t>Cluster 0 </a:t>
            </a:r>
            <a:r>
              <a:rPr lang="fr-FR" dirty="0"/>
              <a:t>: Représente les clients ayants laissé une note positive après leurs achats, certains commandent fréquemment.</a:t>
            </a:r>
          </a:p>
          <a:p>
            <a:pPr marL="285750" indent="-285750" algn="just">
              <a:buFont typeface="Arial" panose="020B0604020202020204" pitchFamily="34" charset="0"/>
              <a:buChar char="•"/>
            </a:pPr>
            <a:r>
              <a:rPr lang="fr-FR" dirty="0">
                <a:solidFill>
                  <a:schemeClr val="accent2">
                    <a:lumMod val="75000"/>
                  </a:schemeClr>
                </a:solidFill>
              </a:rPr>
              <a:t>Cluster 1 </a:t>
            </a:r>
            <a:r>
              <a:rPr lang="fr-FR" dirty="0"/>
              <a:t>: Représente les clients ayant acheté fréquemment, ayant laissé des notes moyennes et payant des frais de port relativement élevés.</a:t>
            </a:r>
          </a:p>
          <a:p>
            <a:pPr marL="285750" indent="-285750" algn="just">
              <a:buFont typeface="Arial" panose="020B0604020202020204" pitchFamily="34" charset="0"/>
              <a:buChar char="•"/>
            </a:pPr>
            <a:r>
              <a:rPr lang="fr-FR" dirty="0">
                <a:solidFill>
                  <a:srgbClr val="00B050"/>
                </a:solidFill>
              </a:rPr>
              <a:t>Cluster 2: </a:t>
            </a:r>
            <a:r>
              <a:rPr lang="fr-FR" dirty="0"/>
              <a:t>Représente les clients ayant dépensé beaucoup d’argent avec des frais de port élevés, ils ont acheté plusieurs produits et ont des délais de livraison plus long.</a:t>
            </a:r>
          </a:p>
          <a:p>
            <a:pPr marL="285750" indent="-285750" algn="just">
              <a:buFont typeface="Arial" panose="020B0604020202020204" pitchFamily="34" charset="0"/>
              <a:buChar char="•"/>
            </a:pPr>
            <a:r>
              <a:rPr lang="fr-FR" dirty="0">
                <a:solidFill>
                  <a:srgbClr val="7030A0"/>
                </a:solidFill>
              </a:rPr>
              <a:t>Cluster 3</a:t>
            </a:r>
            <a:r>
              <a:rPr lang="fr-FR" dirty="0"/>
              <a:t>: Représente les clients les moins récents, ils semblent laisser des notes positives après leurs achats.</a:t>
            </a:r>
          </a:p>
        </p:txBody>
      </p:sp>
      <p:pic>
        <p:nvPicPr>
          <p:cNvPr id="13" name="Image 12">
            <a:extLst>
              <a:ext uri="{FF2B5EF4-FFF2-40B4-BE49-F238E27FC236}">
                <a16:creationId xmlns:a16="http://schemas.microsoft.com/office/drawing/2014/main" id="{DA141837-B357-8904-706E-B9D551A6F5D7}"/>
              </a:ext>
            </a:extLst>
          </p:cNvPr>
          <p:cNvPicPr>
            <a:picLocks noChangeAspect="1"/>
          </p:cNvPicPr>
          <p:nvPr/>
        </p:nvPicPr>
        <p:blipFill>
          <a:blip r:embed="rId4"/>
          <a:stretch>
            <a:fillRect/>
          </a:stretch>
        </p:blipFill>
        <p:spPr>
          <a:xfrm>
            <a:off x="6729606" y="4726966"/>
            <a:ext cx="2811960" cy="2028528"/>
          </a:xfrm>
          <a:prstGeom prst="rect">
            <a:avLst/>
          </a:prstGeom>
        </p:spPr>
      </p:pic>
      <p:pic>
        <p:nvPicPr>
          <p:cNvPr id="15" name="Image 14">
            <a:extLst>
              <a:ext uri="{FF2B5EF4-FFF2-40B4-BE49-F238E27FC236}">
                <a16:creationId xmlns:a16="http://schemas.microsoft.com/office/drawing/2014/main" id="{4C4E1DEA-EAD4-4C72-398F-798B6ABD74E8}"/>
              </a:ext>
            </a:extLst>
          </p:cNvPr>
          <p:cNvPicPr>
            <a:picLocks noChangeAspect="1"/>
          </p:cNvPicPr>
          <p:nvPr/>
        </p:nvPicPr>
        <p:blipFill>
          <a:blip r:embed="rId5"/>
          <a:stretch>
            <a:fillRect/>
          </a:stretch>
        </p:blipFill>
        <p:spPr>
          <a:xfrm>
            <a:off x="9567494" y="4803421"/>
            <a:ext cx="2603204" cy="2000023"/>
          </a:xfrm>
          <a:prstGeom prst="rect">
            <a:avLst/>
          </a:prstGeom>
        </p:spPr>
      </p:pic>
      <p:cxnSp>
        <p:nvCxnSpPr>
          <p:cNvPr id="16" name="Connecteur droit 15">
            <a:extLst>
              <a:ext uri="{FF2B5EF4-FFF2-40B4-BE49-F238E27FC236}">
                <a16:creationId xmlns:a16="http://schemas.microsoft.com/office/drawing/2014/main" id="{B680E828-6368-13B7-E8B2-3263384CC022}"/>
              </a:ext>
            </a:extLst>
          </p:cNvPr>
          <p:cNvCxnSpPr>
            <a:cxnSpLocks/>
          </p:cNvCxnSpPr>
          <p:nvPr/>
        </p:nvCxnSpPr>
        <p:spPr>
          <a:xfrm>
            <a:off x="560355" y="1956317"/>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8" name="Image 17">
            <a:extLst>
              <a:ext uri="{FF2B5EF4-FFF2-40B4-BE49-F238E27FC236}">
                <a16:creationId xmlns:a16="http://schemas.microsoft.com/office/drawing/2014/main" id="{F524F103-4C95-8F13-6C7A-AD886538DF77}"/>
              </a:ext>
            </a:extLst>
          </p:cNvPr>
          <p:cNvPicPr>
            <a:picLocks noChangeAspect="1"/>
          </p:cNvPicPr>
          <p:nvPr/>
        </p:nvPicPr>
        <p:blipFill>
          <a:blip r:embed="rId6"/>
          <a:stretch>
            <a:fillRect/>
          </a:stretch>
        </p:blipFill>
        <p:spPr>
          <a:xfrm>
            <a:off x="9400091" y="2694290"/>
            <a:ext cx="2791909" cy="2109131"/>
          </a:xfrm>
          <a:prstGeom prst="rect">
            <a:avLst/>
          </a:prstGeom>
        </p:spPr>
      </p:pic>
    </p:spTree>
    <p:extLst>
      <p:ext uri="{BB962C8B-B14F-4D97-AF65-F5344CB8AC3E}">
        <p14:creationId xmlns:p14="http://schemas.microsoft.com/office/powerpoint/2010/main" val="3912549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AF753673-58CF-4186-D3E7-D1DD407A96E3}"/>
              </a:ext>
            </a:extLst>
          </p:cNvPr>
          <p:cNvSpPr>
            <a:spLocks noGrp="1"/>
          </p:cNvSpPr>
          <p:nvPr>
            <p:ph type="title"/>
          </p:nvPr>
        </p:nvSpPr>
        <p:spPr>
          <a:xfrm>
            <a:off x="839788" y="1407367"/>
            <a:ext cx="3932237" cy="570722"/>
          </a:xfrm>
        </p:spPr>
        <p:txBody>
          <a:bodyPr>
            <a:normAutofit fontScale="90000"/>
          </a:bodyPr>
          <a:lstStyle/>
          <a:p>
            <a:r>
              <a:rPr lang="fr-FR" dirty="0">
                <a:latin typeface="Lato" panose="020F0502020204030203" pitchFamily="34" charset="0"/>
                <a:ea typeface="Lato" panose="020F0502020204030203" pitchFamily="34" charset="0"/>
                <a:cs typeface="Lato" panose="020F0502020204030203" pitchFamily="34" charset="0"/>
              </a:rPr>
              <a:t>REDUCTION DE DIMENSIONS</a:t>
            </a:r>
            <a:br>
              <a:rPr lang="fr-FR"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rPr>
              <a:t>PCA | t-SNE</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6" name="Espace réservé du texte 6">
            <a:extLst>
              <a:ext uri="{FF2B5EF4-FFF2-40B4-BE49-F238E27FC236}">
                <a16:creationId xmlns:a16="http://schemas.microsoft.com/office/drawing/2014/main" id="{1BFAC6C1-3C92-0D3F-917B-654F2A709808}"/>
              </a:ext>
            </a:extLst>
          </p:cNvPr>
          <p:cNvSpPr>
            <a:spLocks noGrp="1"/>
          </p:cNvSpPr>
          <p:nvPr>
            <p:ph type="body" sz="half" idx="2"/>
          </p:nvPr>
        </p:nvSpPr>
        <p:spPr>
          <a:xfrm>
            <a:off x="839789" y="2209767"/>
            <a:ext cx="3757094" cy="3108681"/>
          </a:xfrm>
        </p:spPr>
        <p:txBody>
          <a:bodyPr>
            <a:normAutofit/>
          </a:bodyPr>
          <a:lstStyle/>
          <a:p>
            <a:pPr algn="just"/>
            <a:r>
              <a:rPr lang="fr-FR" sz="1400" dirty="0">
                <a:latin typeface="Lato" panose="020F0502020204030203" pitchFamily="34" charset="0"/>
                <a:ea typeface="Lato" panose="020F0502020204030203" pitchFamily="34" charset="0"/>
                <a:cs typeface="Lato" panose="020F0502020204030203" pitchFamily="34" charset="0"/>
              </a:rPr>
              <a:t>Nous testerons ici deux techniques de réduction de dimensionnalité :</a:t>
            </a:r>
          </a:p>
          <a:p>
            <a:pPr algn="just"/>
            <a:r>
              <a:rPr lang="fr-FR" sz="1400" dirty="0">
                <a:latin typeface="Lato" panose="020F0502020204030203" pitchFamily="34" charset="0"/>
                <a:ea typeface="Lato" panose="020F0502020204030203" pitchFamily="34" charset="0"/>
                <a:cs typeface="Lato" panose="020F0502020204030203" pitchFamily="34" charset="0"/>
              </a:rPr>
              <a:t>La PCA (Principal Component </a:t>
            </a:r>
            <a:r>
              <a:rPr lang="fr-FR" sz="1400" dirty="0" err="1">
                <a:latin typeface="Lato" panose="020F0502020204030203" pitchFamily="34" charset="0"/>
                <a:ea typeface="Lato" panose="020F0502020204030203" pitchFamily="34" charset="0"/>
                <a:cs typeface="Lato" panose="020F0502020204030203" pitchFamily="34" charset="0"/>
              </a:rPr>
              <a:t>Analysis</a:t>
            </a:r>
            <a:r>
              <a:rPr lang="fr-FR" sz="1400" dirty="0">
                <a:latin typeface="Lato" panose="020F0502020204030203" pitchFamily="34" charset="0"/>
                <a:ea typeface="Lato" panose="020F0502020204030203" pitchFamily="34" charset="0"/>
                <a:cs typeface="Lato" panose="020F0502020204030203" pitchFamily="34" charset="0"/>
              </a:rPr>
              <a:t>) et t-SNE (t-Distributed </a:t>
            </a:r>
            <a:r>
              <a:rPr lang="fr-FR" sz="1400" dirty="0" err="1">
                <a:latin typeface="Lato" panose="020F0502020204030203" pitchFamily="34" charset="0"/>
                <a:ea typeface="Lato" panose="020F0502020204030203" pitchFamily="34" charset="0"/>
                <a:cs typeface="Lato" panose="020F0502020204030203" pitchFamily="34" charset="0"/>
              </a:rPr>
              <a:t>Stochastic</a:t>
            </a:r>
            <a:r>
              <a:rPr lang="fr-FR" sz="1400" dirty="0">
                <a:latin typeface="Lato" panose="020F0502020204030203" pitchFamily="34" charset="0"/>
                <a:ea typeface="Lato" panose="020F0502020204030203" pitchFamily="34" charset="0"/>
                <a:cs typeface="Lato" panose="020F0502020204030203" pitchFamily="34" charset="0"/>
              </a:rPr>
              <a:t> </a:t>
            </a:r>
            <a:r>
              <a:rPr lang="fr-FR" sz="1400" dirty="0" err="1">
                <a:latin typeface="Lato" panose="020F0502020204030203" pitchFamily="34" charset="0"/>
                <a:ea typeface="Lato" panose="020F0502020204030203" pitchFamily="34" charset="0"/>
                <a:cs typeface="Lato" panose="020F0502020204030203" pitchFamily="34" charset="0"/>
              </a:rPr>
              <a:t>Neighbor</a:t>
            </a:r>
            <a:r>
              <a:rPr lang="fr-FR" sz="1400" dirty="0">
                <a:latin typeface="Lato" panose="020F0502020204030203" pitchFamily="34" charset="0"/>
                <a:ea typeface="Lato" panose="020F0502020204030203" pitchFamily="34" charset="0"/>
                <a:cs typeface="Lato" panose="020F0502020204030203" pitchFamily="34" charset="0"/>
              </a:rPr>
              <a:t> </a:t>
            </a:r>
            <a:r>
              <a:rPr lang="fr-FR" sz="1400" dirty="0" err="1">
                <a:latin typeface="Lato" panose="020F0502020204030203" pitchFamily="34" charset="0"/>
                <a:ea typeface="Lato" panose="020F0502020204030203" pitchFamily="34" charset="0"/>
                <a:cs typeface="Lato" panose="020F0502020204030203" pitchFamily="34" charset="0"/>
              </a:rPr>
              <a:t>Embedding</a:t>
            </a:r>
            <a:r>
              <a:rPr lang="fr-FR" sz="1400" dirty="0">
                <a:latin typeface="Lato" panose="020F0502020204030203" pitchFamily="34" charset="0"/>
                <a:ea typeface="Lato" panose="020F0502020204030203" pitchFamily="34" charset="0"/>
                <a:cs typeface="Lato" panose="020F0502020204030203" pitchFamily="34" charset="0"/>
              </a:rPr>
              <a:t>).</a:t>
            </a:r>
          </a:p>
          <a:p>
            <a:pPr algn="just"/>
            <a:r>
              <a:rPr lang="fr-FR" sz="1400" dirty="0">
                <a:latin typeface="Lato" panose="020F0502020204030203" pitchFamily="34" charset="0"/>
                <a:ea typeface="Lato" panose="020F0502020204030203" pitchFamily="34" charset="0"/>
                <a:cs typeface="Lato" panose="020F0502020204030203" pitchFamily="34" charset="0"/>
              </a:rPr>
              <a:t>La PCA est une méthode linéaire qui vise à maximiser la variance dans l'espace de projection, tandis que t-SNE est une méthode non linéaire qui se concentre sur la préservation des structures locales.</a:t>
            </a:r>
          </a:p>
        </p:txBody>
      </p:sp>
      <p:cxnSp>
        <p:nvCxnSpPr>
          <p:cNvPr id="7" name="Connecteur droit 6">
            <a:extLst>
              <a:ext uri="{FF2B5EF4-FFF2-40B4-BE49-F238E27FC236}">
                <a16:creationId xmlns:a16="http://schemas.microsoft.com/office/drawing/2014/main" id="{0EEB3453-D848-71D0-9975-157726681582}"/>
              </a:ext>
            </a:extLst>
          </p:cNvPr>
          <p:cNvCxnSpPr>
            <a:cxnSpLocks/>
          </p:cNvCxnSpPr>
          <p:nvPr/>
        </p:nvCxnSpPr>
        <p:spPr>
          <a:xfrm>
            <a:off x="920620" y="1978089"/>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31746" name="Picture 2" descr="Dimensionality Reduction Algorithms: Strengths and Weaknesses">
            <a:extLst>
              <a:ext uri="{FF2B5EF4-FFF2-40B4-BE49-F238E27FC236}">
                <a16:creationId xmlns:a16="http://schemas.microsoft.com/office/drawing/2014/main" id="{8D2904A3-436B-F47A-8113-08EA5B0722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42384" y="697333"/>
            <a:ext cx="5012904" cy="501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200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A7F65B-7E1C-493E-080B-7C942A7F64A9}"/>
              </a:ext>
            </a:extLst>
          </p:cNvPr>
          <p:cNvSpPr/>
          <p:nvPr/>
        </p:nvSpPr>
        <p:spPr>
          <a:xfrm>
            <a:off x="6718041" y="2"/>
            <a:ext cx="5473959" cy="6857998"/>
          </a:xfrm>
          <a:prstGeom prst="rect">
            <a:avLst/>
          </a:prstGeom>
          <a:solidFill>
            <a:srgbClr val="C3C5DE"/>
          </a:solidFill>
          <a:ln>
            <a:solidFill>
              <a:srgbClr val="B8B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a:extLst>
              <a:ext uri="{FF2B5EF4-FFF2-40B4-BE49-F238E27FC236}">
                <a16:creationId xmlns:a16="http://schemas.microsoft.com/office/drawing/2014/main" id="{8D09D1F9-DCF9-1C10-4D0E-ACD45020C29C}"/>
              </a:ext>
            </a:extLst>
          </p:cNvPr>
          <p:cNvSpPr>
            <a:spLocks noGrp="1"/>
          </p:cNvSpPr>
          <p:nvPr>
            <p:ph type="title"/>
          </p:nvPr>
        </p:nvSpPr>
        <p:spPr>
          <a:xfrm>
            <a:off x="894184" y="1318728"/>
            <a:ext cx="10515600" cy="723844"/>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ACP</a:t>
            </a:r>
          </a:p>
        </p:txBody>
      </p:sp>
      <p:pic>
        <p:nvPicPr>
          <p:cNvPr id="8" name="Espace réservé du contenu 7">
            <a:extLst>
              <a:ext uri="{FF2B5EF4-FFF2-40B4-BE49-F238E27FC236}">
                <a16:creationId xmlns:a16="http://schemas.microsoft.com/office/drawing/2014/main" id="{608C3A1F-D167-5BEB-D9BE-FD1CAE16B0B9}"/>
              </a:ext>
            </a:extLst>
          </p:cNvPr>
          <p:cNvPicPr>
            <a:picLocks noGrp="1" noChangeAspect="1"/>
          </p:cNvPicPr>
          <p:nvPr>
            <p:ph idx="1"/>
          </p:nvPr>
        </p:nvPicPr>
        <p:blipFill>
          <a:blip r:embed="rId2"/>
          <a:stretch>
            <a:fillRect/>
          </a:stretch>
        </p:blipFill>
        <p:spPr>
          <a:xfrm>
            <a:off x="7279702" y="0"/>
            <a:ext cx="4350635" cy="3030595"/>
          </a:xfrm>
        </p:spPr>
      </p:pic>
      <p:pic>
        <p:nvPicPr>
          <p:cNvPr id="10" name="Image 9">
            <a:extLst>
              <a:ext uri="{FF2B5EF4-FFF2-40B4-BE49-F238E27FC236}">
                <a16:creationId xmlns:a16="http://schemas.microsoft.com/office/drawing/2014/main" id="{56A8F6C2-81E6-1174-2F3A-143B09865182}"/>
              </a:ext>
            </a:extLst>
          </p:cNvPr>
          <p:cNvPicPr>
            <a:picLocks noChangeAspect="1"/>
          </p:cNvPicPr>
          <p:nvPr/>
        </p:nvPicPr>
        <p:blipFill>
          <a:blip r:embed="rId3"/>
          <a:stretch>
            <a:fillRect/>
          </a:stretch>
        </p:blipFill>
        <p:spPr>
          <a:xfrm>
            <a:off x="7279702" y="3030593"/>
            <a:ext cx="4348065" cy="3827405"/>
          </a:xfrm>
          <a:prstGeom prst="rect">
            <a:avLst/>
          </a:prstGeom>
        </p:spPr>
      </p:pic>
      <p:cxnSp>
        <p:nvCxnSpPr>
          <p:cNvPr id="12" name="Connecteur droit 11">
            <a:extLst>
              <a:ext uri="{FF2B5EF4-FFF2-40B4-BE49-F238E27FC236}">
                <a16:creationId xmlns:a16="http://schemas.microsoft.com/office/drawing/2014/main" id="{3BC39745-24A1-6739-F726-8C135675D4A3}"/>
              </a:ext>
            </a:extLst>
          </p:cNvPr>
          <p:cNvCxnSpPr>
            <a:cxnSpLocks/>
          </p:cNvCxnSpPr>
          <p:nvPr/>
        </p:nvCxnSpPr>
        <p:spPr>
          <a:xfrm>
            <a:off x="891073" y="1439608"/>
            <a:ext cx="0" cy="482084"/>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
        <p:nvSpPr>
          <p:cNvPr id="15" name="Espace réservé du texte 6">
            <a:extLst>
              <a:ext uri="{FF2B5EF4-FFF2-40B4-BE49-F238E27FC236}">
                <a16:creationId xmlns:a16="http://schemas.microsoft.com/office/drawing/2014/main" id="{4BB3BF6F-6152-E0A6-247E-81BB1A1CD793}"/>
              </a:ext>
            </a:extLst>
          </p:cNvPr>
          <p:cNvSpPr txBox="1">
            <a:spLocks/>
          </p:cNvSpPr>
          <p:nvPr/>
        </p:nvSpPr>
        <p:spPr>
          <a:xfrm>
            <a:off x="830424" y="2191106"/>
            <a:ext cx="3757094" cy="31086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Eboulis des valeurs propres nous informe qu’il suffit de conserver les 2 premières composantes pour conserver la quasi-totalité de la variance du jeu de données.</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Le cercle des corrélations basé sur ces 2 premières composantes nous indique que la composante F1 (axe des abscisses) est principalement influée par la satisfaction client.</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La composante F2 quant à elle est influée par la récence du client.</a:t>
            </a:r>
          </a:p>
        </p:txBody>
      </p:sp>
    </p:spTree>
    <p:extLst>
      <p:ext uri="{BB962C8B-B14F-4D97-AF65-F5344CB8AC3E}">
        <p14:creationId xmlns:p14="http://schemas.microsoft.com/office/powerpoint/2010/main" val="1147150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C8EAD92-2256-2E6F-E5CB-04ACC245A3D2}"/>
              </a:ext>
            </a:extLst>
          </p:cNvPr>
          <p:cNvSpPr/>
          <p:nvPr/>
        </p:nvSpPr>
        <p:spPr>
          <a:xfrm>
            <a:off x="6718041" y="2"/>
            <a:ext cx="5473959" cy="6857998"/>
          </a:xfrm>
          <a:prstGeom prst="rect">
            <a:avLst/>
          </a:prstGeom>
          <a:ln>
            <a:solidFill>
              <a:srgbClr val="233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itre 4">
            <a:extLst>
              <a:ext uri="{FF2B5EF4-FFF2-40B4-BE49-F238E27FC236}">
                <a16:creationId xmlns:a16="http://schemas.microsoft.com/office/drawing/2014/main" id="{AA6F406A-713A-3402-5A7B-5434278C975A}"/>
              </a:ext>
            </a:extLst>
          </p:cNvPr>
          <p:cNvSpPr>
            <a:spLocks noGrp="1"/>
          </p:cNvSpPr>
          <p:nvPr>
            <p:ph type="title"/>
          </p:nvPr>
        </p:nvSpPr>
        <p:spPr>
          <a:xfrm>
            <a:off x="560355" y="532621"/>
            <a:ext cx="3781975" cy="1211425"/>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ACP</a:t>
            </a:r>
            <a:endParaRPr lang="fr-FR" dirty="0"/>
          </a:p>
        </p:txBody>
      </p:sp>
      <p:sp>
        <p:nvSpPr>
          <p:cNvPr id="34" name="Espace réservé du texte 6">
            <a:extLst>
              <a:ext uri="{FF2B5EF4-FFF2-40B4-BE49-F238E27FC236}">
                <a16:creationId xmlns:a16="http://schemas.microsoft.com/office/drawing/2014/main" id="{CCBCF538-BCB6-2939-DB21-267F3574923C}"/>
              </a:ext>
            </a:extLst>
          </p:cNvPr>
          <p:cNvSpPr txBox="1">
            <a:spLocks/>
          </p:cNvSpPr>
          <p:nvPr/>
        </p:nvSpPr>
        <p:spPr>
          <a:xfrm>
            <a:off x="485225" y="2063621"/>
            <a:ext cx="3932237" cy="38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dirty="0"/>
          </a:p>
        </p:txBody>
      </p:sp>
      <p:cxnSp>
        <p:nvCxnSpPr>
          <p:cNvPr id="37" name="Connecteur droit 36">
            <a:extLst>
              <a:ext uri="{FF2B5EF4-FFF2-40B4-BE49-F238E27FC236}">
                <a16:creationId xmlns:a16="http://schemas.microsoft.com/office/drawing/2014/main" id="{0B53A69E-6D45-ECEA-F6B0-A4B47DA63FD4}"/>
              </a:ext>
            </a:extLst>
          </p:cNvPr>
          <p:cNvCxnSpPr>
            <a:cxnSpLocks/>
          </p:cNvCxnSpPr>
          <p:nvPr/>
        </p:nvCxnSpPr>
        <p:spPr>
          <a:xfrm>
            <a:off x="582697" y="1421362"/>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
        <p:nvSpPr>
          <p:cNvPr id="56" name="Espace réservé du texte 6">
            <a:extLst>
              <a:ext uri="{FF2B5EF4-FFF2-40B4-BE49-F238E27FC236}">
                <a16:creationId xmlns:a16="http://schemas.microsoft.com/office/drawing/2014/main" id="{91B3DE84-35F4-CB59-3DA8-8AB23A51B399}"/>
              </a:ext>
            </a:extLst>
          </p:cNvPr>
          <p:cNvSpPr txBox="1">
            <a:spLocks/>
          </p:cNvSpPr>
          <p:nvPr/>
        </p:nvSpPr>
        <p:spPr>
          <a:xfrm>
            <a:off x="485225" y="1548260"/>
            <a:ext cx="3757094" cy="3108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Après la réduction dimensionnelle avec PCA, on s’aperçoit que les segments clients sont bien conservés.</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Cependant qui dit réduction de données dit aussi réduction du temps d’entrainement pour l’algorithme K-</a:t>
            </a:r>
            <a:r>
              <a:rPr lang="fr-FR" sz="1400" dirty="0" err="1">
                <a:latin typeface="Lato" panose="020F0502020204030203" pitchFamily="34" charset="0"/>
                <a:ea typeface="Lato" panose="020F0502020204030203" pitchFamily="34" charset="0"/>
                <a:cs typeface="Lato" panose="020F0502020204030203" pitchFamily="34" charset="0"/>
              </a:rPr>
              <a:t>means</a:t>
            </a:r>
            <a:r>
              <a:rPr lang="fr-FR" sz="1400" dirty="0">
                <a:latin typeface="Lato" panose="020F0502020204030203" pitchFamily="34" charset="0"/>
                <a:ea typeface="Lato" panose="020F0502020204030203" pitchFamily="34" charset="0"/>
                <a:cs typeface="Lato" panose="020F0502020204030203" pitchFamily="34" charset="0"/>
              </a:rPr>
              <a:t>.</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On note également une amélioration du silhouette score.</a:t>
            </a:r>
          </a:p>
        </p:txBody>
      </p:sp>
      <p:pic>
        <p:nvPicPr>
          <p:cNvPr id="65" name="Image 64">
            <a:extLst>
              <a:ext uri="{FF2B5EF4-FFF2-40B4-BE49-F238E27FC236}">
                <a16:creationId xmlns:a16="http://schemas.microsoft.com/office/drawing/2014/main" id="{729D5576-6EE8-A58D-8627-2DCE48611C26}"/>
              </a:ext>
            </a:extLst>
          </p:cNvPr>
          <p:cNvPicPr>
            <a:picLocks noChangeAspect="1"/>
          </p:cNvPicPr>
          <p:nvPr/>
        </p:nvPicPr>
        <p:blipFill>
          <a:blip r:embed="rId2"/>
          <a:stretch>
            <a:fillRect/>
          </a:stretch>
        </p:blipFill>
        <p:spPr>
          <a:xfrm>
            <a:off x="6718041" y="1266536"/>
            <a:ext cx="5473959" cy="4324927"/>
          </a:xfrm>
          <a:prstGeom prst="rect">
            <a:avLst/>
          </a:prstGeom>
        </p:spPr>
      </p:pic>
      <p:pic>
        <p:nvPicPr>
          <p:cNvPr id="67" name="Image 66">
            <a:extLst>
              <a:ext uri="{FF2B5EF4-FFF2-40B4-BE49-F238E27FC236}">
                <a16:creationId xmlns:a16="http://schemas.microsoft.com/office/drawing/2014/main" id="{BA936341-C349-E591-56AC-68B45A9D76D1}"/>
              </a:ext>
            </a:extLst>
          </p:cNvPr>
          <p:cNvPicPr>
            <a:picLocks noChangeAspect="1"/>
          </p:cNvPicPr>
          <p:nvPr/>
        </p:nvPicPr>
        <p:blipFill>
          <a:blip r:embed="rId3"/>
          <a:stretch>
            <a:fillRect/>
          </a:stretch>
        </p:blipFill>
        <p:spPr>
          <a:xfrm>
            <a:off x="560355" y="3650912"/>
            <a:ext cx="5211299" cy="2829977"/>
          </a:xfrm>
          <a:prstGeom prst="rect">
            <a:avLst/>
          </a:prstGeom>
        </p:spPr>
      </p:pic>
    </p:spTree>
    <p:extLst>
      <p:ext uri="{BB962C8B-B14F-4D97-AF65-F5344CB8AC3E}">
        <p14:creationId xmlns:p14="http://schemas.microsoft.com/office/powerpoint/2010/main" val="625325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AF1492D-D44D-68E3-0259-89EE6175C9DF}"/>
              </a:ext>
            </a:extLst>
          </p:cNvPr>
          <p:cNvSpPr/>
          <p:nvPr/>
        </p:nvSpPr>
        <p:spPr>
          <a:xfrm>
            <a:off x="6718041" y="0"/>
            <a:ext cx="5473959" cy="6858000"/>
          </a:xfrm>
          <a:prstGeom prst="rect">
            <a:avLst/>
          </a:prstGeom>
          <a:solidFill>
            <a:srgbClr val="B8BCC4"/>
          </a:solidFill>
          <a:ln>
            <a:solidFill>
              <a:srgbClr val="767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4">
            <a:extLst>
              <a:ext uri="{FF2B5EF4-FFF2-40B4-BE49-F238E27FC236}">
                <a16:creationId xmlns:a16="http://schemas.microsoft.com/office/drawing/2014/main" id="{2221232A-1756-7161-9855-5A42A8499BD8}"/>
              </a:ext>
            </a:extLst>
          </p:cNvPr>
          <p:cNvSpPr>
            <a:spLocks noGrp="1"/>
          </p:cNvSpPr>
          <p:nvPr>
            <p:ph type="title"/>
          </p:nvPr>
        </p:nvSpPr>
        <p:spPr>
          <a:xfrm>
            <a:off x="894184" y="1318728"/>
            <a:ext cx="10515600" cy="723844"/>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t-SNE</a:t>
            </a:r>
          </a:p>
        </p:txBody>
      </p:sp>
      <p:cxnSp>
        <p:nvCxnSpPr>
          <p:cNvPr id="18" name="Connecteur droit 17">
            <a:extLst>
              <a:ext uri="{FF2B5EF4-FFF2-40B4-BE49-F238E27FC236}">
                <a16:creationId xmlns:a16="http://schemas.microsoft.com/office/drawing/2014/main" id="{45CA510C-887D-7D0C-2547-A7BE0EC59DCF}"/>
              </a:ext>
            </a:extLst>
          </p:cNvPr>
          <p:cNvCxnSpPr>
            <a:cxnSpLocks/>
          </p:cNvCxnSpPr>
          <p:nvPr/>
        </p:nvCxnSpPr>
        <p:spPr>
          <a:xfrm>
            <a:off x="891073" y="1439608"/>
            <a:ext cx="0" cy="482084"/>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
        <p:nvSpPr>
          <p:cNvPr id="19" name="Espace réservé du texte 6">
            <a:extLst>
              <a:ext uri="{FF2B5EF4-FFF2-40B4-BE49-F238E27FC236}">
                <a16:creationId xmlns:a16="http://schemas.microsoft.com/office/drawing/2014/main" id="{F3EE36D2-1D2A-D11F-35F8-26CD03701240}"/>
              </a:ext>
            </a:extLst>
          </p:cNvPr>
          <p:cNvSpPr txBox="1">
            <a:spLocks/>
          </p:cNvSpPr>
          <p:nvPr/>
        </p:nvSpPr>
        <p:spPr>
          <a:xfrm>
            <a:off x="830424" y="2191106"/>
            <a:ext cx="3757094" cy="31086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t-SNE vise à préserver les relations locales entre les points de données dans un espace de dimension inférieure, généralement en 2D ou 3D, facilitant ainsi la visualisation et l'interprétation des données.</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t-SNE est particulièrement efficace pour visualiser des structures complexes et non linéaires dans les données. Elle permet souvent de révéler des groupes et des motifs qui pourraient être difficiles à détecter avec des techniques linéaires comme PCA (Principal Component </a:t>
            </a:r>
            <a:r>
              <a:rPr lang="fr-FR" sz="1400" dirty="0" err="1">
                <a:latin typeface="Lato" panose="020F0502020204030203" pitchFamily="34" charset="0"/>
                <a:ea typeface="Lato" panose="020F0502020204030203" pitchFamily="34" charset="0"/>
                <a:cs typeface="Lato" panose="020F0502020204030203" pitchFamily="34" charset="0"/>
              </a:rPr>
              <a:t>Analysis</a:t>
            </a:r>
            <a:r>
              <a:rPr lang="fr-FR" sz="1400" dirty="0">
                <a:latin typeface="Lato" panose="020F0502020204030203" pitchFamily="34" charset="0"/>
                <a:ea typeface="Lato" panose="020F0502020204030203" pitchFamily="34" charset="0"/>
                <a:cs typeface="Lato" panose="020F0502020204030203" pitchFamily="34" charset="0"/>
              </a:rPr>
              <a:t>).</a:t>
            </a:r>
          </a:p>
        </p:txBody>
      </p:sp>
      <p:pic>
        <p:nvPicPr>
          <p:cNvPr id="27" name="Image 26">
            <a:extLst>
              <a:ext uri="{FF2B5EF4-FFF2-40B4-BE49-F238E27FC236}">
                <a16:creationId xmlns:a16="http://schemas.microsoft.com/office/drawing/2014/main" id="{800FB8C5-7C16-FE1D-1F14-4ED119F17D0D}"/>
              </a:ext>
            </a:extLst>
          </p:cNvPr>
          <p:cNvPicPr>
            <a:picLocks noChangeAspect="1"/>
          </p:cNvPicPr>
          <p:nvPr/>
        </p:nvPicPr>
        <p:blipFill>
          <a:blip r:embed="rId2"/>
          <a:stretch>
            <a:fillRect/>
          </a:stretch>
        </p:blipFill>
        <p:spPr>
          <a:xfrm>
            <a:off x="6718041" y="1368876"/>
            <a:ext cx="5473959" cy="4120248"/>
          </a:xfrm>
          <a:prstGeom prst="rect">
            <a:avLst/>
          </a:prstGeom>
        </p:spPr>
      </p:pic>
    </p:spTree>
    <p:extLst>
      <p:ext uri="{BB962C8B-B14F-4D97-AF65-F5344CB8AC3E}">
        <p14:creationId xmlns:p14="http://schemas.microsoft.com/office/powerpoint/2010/main" val="370236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6C5FBEBD-832A-E0B0-1D22-06625334E87F}"/>
              </a:ext>
            </a:extLst>
          </p:cNvPr>
          <p:cNvSpPr>
            <a:spLocks noGrp="1"/>
          </p:cNvSpPr>
          <p:nvPr>
            <p:ph type="title"/>
          </p:nvPr>
        </p:nvSpPr>
        <p:spPr/>
        <p:txBody>
          <a:bodyPr/>
          <a:lstStyle/>
          <a:p>
            <a:r>
              <a:rPr lang="fr-FR" sz="3200" dirty="0">
                <a:latin typeface="Lato" panose="020F0502020204030203" pitchFamily="34" charset="0"/>
                <a:ea typeface="Lato" panose="020F0502020204030203" pitchFamily="34" charset="0"/>
                <a:cs typeface="Lato" panose="020F0502020204030203" pitchFamily="34" charset="0"/>
              </a:rPr>
              <a:t>t-SNE</a:t>
            </a:r>
            <a:br>
              <a:rPr lang="fr-FR" dirty="0">
                <a:latin typeface="Lato" panose="020F0502020204030203" pitchFamily="34" charset="0"/>
                <a:ea typeface="Lato" panose="020F0502020204030203" pitchFamily="34" charset="0"/>
                <a:cs typeface="Lato" panose="020F0502020204030203" pitchFamily="34" charset="0"/>
              </a:rPr>
            </a:br>
            <a:r>
              <a:rPr lang="fr-FR" sz="1800" dirty="0">
                <a:latin typeface="Lato" panose="020F0502020204030203" pitchFamily="34" charset="0"/>
                <a:ea typeface="Lato" panose="020F0502020204030203" pitchFamily="34" charset="0"/>
                <a:cs typeface="Lato" panose="020F0502020204030203" pitchFamily="34" charset="0"/>
              </a:rPr>
              <a:t>Perplexité</a:t>
            </a:r>
            <a:endParaRPr lang="fr-FR" dirty="0">
              <a:latin typeface="Lato" panose="020F0502020204030203" pitchFamily="34" charset="0"/>
              <a:ea typeface="Lato" panose="020F0502020204030203" pitchFamily="34" charset="0"/>
              <a:cs typeface="Lato" panose="020F0502020204030203" pitchFamily="34" charset="0"/>
            </a:endParaRPr>
          </a:p>
        </p:txBody>
      </p:sp>
      <p:pic>
        <p:nvPicPr>
          <p:cNvPr id="13" name="Image 12">
            <a:extLst>
              <a:ext uri="{FF2B5EF4-FFF2-40B4-BE49-F238E27FC236}">
                <a16:creationId xmlns:a16="http://schemas.microsoft.com/office/drawing/2014/main" id="{8ED0F93B-A45E-0D4F-211F-A2A37F97EB4A}"/>
              </a:ext>
            </a:extLst>
          </p:cNvPr>
          <p:cNvPicPr>
            <a:picLocks noChangeAspect="1"/>
          </p:cNvPicPr>
          <p:nvPr/>
        </p:nvPicPr>
        <p:blipFill>
          <a:blip r:embed="rId2"/>
          <a:stretch>
            <a:fillRect/>
          </a:stretch>
        </p:blipFill>
        <p:spPr>
          <a:xfrm>
            <a:off x="552785" y="2899509"/>
            <a:ext cx="10526594" cy="3858163"/>
          </a:xfrm>
          <a:prstGeom prst="rect">
            <a:avLst/>
          </a:prstGeom>
        </p:spPr>
      </p:pic>
      <p:sp>
        <p:nvSpPr>
          <p:cNvPr id="14" name="ZoneTexte 13">
            <a:extLst>
              <a:ext uri="{FF2B5EF4-FFF2-40B4-BE49-F238E27FC236}">
                <a16:creationId xmlns:a16="http://schemas.microsoft.com/office/drawing/2014/main" id="{EA88FF5F-FDB7-AFB3-D22C-AA288E85D575}"/>
              </a:ext>
            </a:extLst>
          </p:cNvPr>
          <p:cNvSpPr txBox="1"/>
          <p:nvPr/>
        </p:nvSpPr>
        <p:spPr>
          <a:xfrm>
            <a:off x="836612" y="1407631"/>
            <a:ext cx="8301168" cy="1384995"/>
          </a:xfrm>
          <a:prstGeom prst="rect">
            <a:avLst/>
          </a:prstGeom>
          <a:noFill/>
        </p:spPr>
        <p:txBody>
          <a:bodyPr wrap="square" rtlCol="0">
            <a:spAutoFit/>
          </a:bodyPr>
          <a:lstStyle/>
          <a:p>
            <a:pPr algn="just"/>
            <a:r>
              <a:rPr lang="fr-FR" sz="1400" dirty="0"/>
              <a:t>La perplexité est un hyperparamètre de l'algorithme t-SNE, il contrôle l'équilibre entre la préservation des structures locales et globales des données lors de leur projection dans un espace de dimensions réduit.</a:t>
            </a:r>
          </a:p>
          <a:p>
            <a:pPr algn="just"/>
            <a:r>
              <a:rPr lang="fr-FR" sz="1400" dirty="0"/>
              <a:t>Plus la perplexité est grande, plus les regroupements de points seront compacts, tandis qu'une perplexité faible conduira à une visualisation des données plus étalées.</a:t>
            </a:r>
          </a:p>
          <a:p>
            <a:pPr algn="just"/>
            <a:r>
              <a:rPr lang="fr-FR" sz="1400" dirty="0"/>
              <a:t>Dans notre cas, nous allons opter pour une perplexité de 100 car les données ont l’air mieux défini et segmentés qu’avec une perplexité de 50.</a:t>
            </a:r>
          </a:p>
        </p:txBody>
      </p:sp>
    </p:spTree>
    <p:extLst>
      <p:ext uri="{BB962C8B-B14F-4D97-AF65-F5344CB8AC3E}">
        <p14:creationId xmlns:p14="http://schemas.microsoft.com/office/powerpoint/2010/main" val="2426191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045B10-A4D7-BC36-33B7-783B6DD02B7A}"/>
              </a:ext>
            </a:extLst>
          </p:cNvPr>
          <p:cNvSpPr/>
          <p:nvPr/>
        </p:nvSpPr>
        <p:spPr>
          <a:xfrm>
            <a:off x="6718041" y="2"/>
            <a:ext cx="5473959" cy="6857998"/>
          </a:xfrm>
          <a:prstGeom prst="rect">
            <a:avLst/>
          </a:prstGeom>
          <a:ln>
            <a:solidFill>
              <a:srgbClr val="233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4">
            <a:extLst>
              <a:ext uri="{FF2B5EF4-FFF2-40B4-BE49-F238E27FC236}">
                <a16:creationId xmlns:a16="http://schemas.microsoft.com/office/drawing/2014/main" id="{D3FF7C8A-88ED-DD71-719C-D7B87C447723}"/>
              </a:ext>
            </a:extLst>
          </p:cNvPr>
          <p:cNvSpPr>
            <a:spLocks noGrp="1"/>
          </p:cNvSpPr>
          <p:nvPr>
            <p:ph type="title"/>
          </p:nvPr>
        </p:nvSpPr>
        <p:spPr>
          <a:xfrm>
            <a:off x="560355" y="532621"/>
            <a:ext cx="3781975" cy="1211425"/>
          </a:xfrm>
        </p:spPr>
        <p:txBody>
          <a:bodyPr>
            <a:normAutofit/>
          </a:bodyPr>
          <a:lstStyle/>
          <a:p>
            <a:r>
              <a:rPr lang="fr-FR" sz="3200" dirty="0">
                <a:latin typeface="Lato" panose="020F0502020204030203" pitchFamily="34" charset="0"/>
                <a:ea typeface="Lato" panose="020F0502020204030203" pitchFamily="34" charset="0"/>
                <a:cs typeface="Lato" panose="020F0502020204030203" pitchFamily="34" charset="0"/>
              </a:rPr>
              <a:t>t-SNE</a:t>
            </a:r>
            <a:endParaRPr lang="fr-FR" dirty="0"/>
          </a:p>
        </p:txBody>
      </p:sp>
      <p:sp>
        <p:nvSpPr>
          <p:cNvPr id="7" name="Espace réservé du texte 6">
            <a:extLst>
              <a:ext uri="{FF2B5EF4-FFF2-40B4-BE49-F238E27FC236}">
                <a16:creationId xmlns:a16="http://schemas.microsoft.com/office/drawing/2014/main" id="{DD1F63B0-4A2C-E5A7-D0C1-9381B8469BF3}"/>
              </a:ext>
            </a:extLst>
          </p:cNvPr>
          <p:cNvSpPr txBox="1">
            <a:spLocks/>
          </p:cNvSpPr>
          <p:nvPr/>
        </p:nvSpPr>
        <p:spPr>
          <a:xfrm>
            <a:off x="485225" y="2063621"/>
            <a:ext cx="3932237" cy="38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dirty="0"/>
          </a:p>
        </p:txBody>
      </p:sp>
      <p:cxnSp>
        <p:nvCxnSpPr>
          <p:cNvPr id="8" name="Connecteur droit 7">
            <a:extLst>
              <a:ext uri="{FF2B5EF4-FFF2-40B4-BE49-F238E27FC236}">
                <a16:creationId xmlns:a16="http://schemas.microsoft.com/office/drawing/2014/main" id="{654D8228-4500-C644-FC6A-18E430D2E0D3}"/>
              </a:ext>
            </a:extLst>
          </p:cNvPr>
          <p:cNvCxnSpPr>
            <a:cxnSpLocks/>
          </p:cNvCxnSpPr>
          <p:nvPr/>
        </p:nvCxnSpPr>
        <p:spPr>
          <a:xfrm>
            <a:off x="582697" y="1421362"/>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
        <p:nvSpPr>
          <p:cNvPr id="9" name="Espace réservé du texte 6">
            <a:extLst>
              <a:ext uri="{FF2B5EF4-FFF2-40B4-BE49-F238E27FC236}">
                <a16:creationId xmlns:a16="http://schemas.microsoft.com/office/drawing/2014/main" id="{DF38C360-BFE0-77EB-D1D3-451070FD437A}"/>
              </a:ext>
            </a:extLst>
          </p:cNvPr>
          <p:cNvSpPr txBox="1">
            <a:spLocks/>
          </p:cNvSpPr>
          <p:nvPr/>
        </p:nvSpPr>
        <p:spPr>
          <a:xfrm>
            <a:off x="485225" y="1548260"/>
            <a:ext cx="3757094" cy="31086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Après la réduction dimensionnelle avec t-SNE, on remarque que les clusters sont plus homogènes qu’avec PCA.</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Cependant, on note également une baisse du silhouette score.</a:t>
            </a:r>
          </a:p>
          <a:p>
            <a:pPr marL="0" indent="0" algn="just">
              <a:buNone/>
            </a:pPr>
            <a:r>
              <a:rPr lang="fr-FR" sz="1400" dirty="0">
                <a:latin typeface="Lato" panose="020F0502020204030203" pitchFamily="34" charset="0"/>
                <a:ea typeface="Lato" panose="020F0502020204030203" pitchFamily="34" charset="0"/>
                <a:cs typeface="Lato" panose="020F0502020204030203" pitchFamily="34" charset="0"/>
              </a:rPr>
              <a:t>Observons les résultats de Kmeans sur notre jeu de données réduit par t-SNE.</a:t>
            </a:r>
          </a:p>
        </p:txBody>
      </p:sp>
      <p:pic>
        <p:nvPicPr>
          <p:cNvPr id="13" name="Image 12">
            <a:extLst>
              <a:ext uri="{FF2B5EF4-FFF2-40B4-BE49-F238E27FC236}">
                <a16:creationId xmlns:a16="http://schemas.microsoft.com/office/drawing/2014/main" id="{4807E387-FA40-AE19-F88D-21952C2A10A4}"/>
              </a:ext>
            </a:extLst>
          </p:cNvPr>
          <p:cNvPicPr>
            <a:picLocks noChangeAspect="1"/>
          </p:cNvPicPr>
          <p:nvPr/>
        </p:nvPicPr>
        <p:blipFill>
          <a:blip r:embed="rId2"/>
          <a:stretch>
            <a:fillRect/>
          </a:stretch>
        </p:blipFill>
        <p:spPr>
          <a:xfrm>
            <a:off x="6686492" y="1523206"/>
            <a:ext cx="5537056" cy="3811588"/>
          </a:xfrm>
          <a:prstGeom prst="rect">
            <a:avLst/>
          </a:prstGeom>
        </p:spPr>
      </p:pic>
      <p:pic>
        <p:nvPicPr>
          <p:cNvPr id="15" name="Image 14">
            <a:extLst>
              <a:ext uri="{FF2B5EF4-FFF2-40B4-BE49-F238E27FC236}">
                <a16:creationId xmlns:a16="http://schemas.microsoft.com/office/drawing/2014/main" id="{55C46497-72A1-F875-2982-05DA3729F6A2}"/>
              </a:ext>
            </a:extLst>
          </p:cNvPr>
          <p:cNvPicPr>
            <a:picLocks noChangeAspect="1"/>
          </p:cNvPicPr>
          <p:nvPr/>
        </p:nvPicPr>
        <p:blipFill>
          <a:blip r:embed="rId3"/>
          <a:stretch>
            <a:fillRect/>
          </a:stretch>
        </p:blipFill>
        <p:spPr>
          <a:xfrm>
            <a:off x="978442" y="3610150"/>
            <a:ext cx="4218735" cy="3027963"/>
          </a:xfrm>
          <a:prstGeom prst="rect">
            <a:avLst/>
          </a:prstGeom>
        </p:spPr>
      </p:pic>
      <p:pic>
        <p:nvPicPr>
          <p:cNvPr id="17" name="Image 16">
            <a:extLst>
              <a:ext uri="{FF2B5EF4-FFF2-40B4-BE49-F238E27FC236}">
                <a16:creationId xmlns:a16="http://schemas.microsoft.com/office/drawing/2014/main" id="{028969C5-EABA-23B8-2195-4B81B7BCFEB8}"/>
              </a:ext>
            </a:extLst>
          </p:cNvPr>
          <p:cNvPicPr>
            <a:picLocks noChangeAspect="1"/>
          </p:cNvPicPr>
          <p:nvPr/>
        </p:nvPicPr>
        <p:blipFill>
          <a:blip r:embed="rId4"/>
          <a:stretch>
            <a:fillRect/>
          </a:stretch>
        </p:blipFill>
        <p:spPr>
          <a:xfrm>
            <a:off x="6672029" y="1172547"/>
            <a:ext cx="3147962" cy="350659"/>
          </a:xfrm>
          <a:prstGeom prst="rect">
            <a:avLst/>
          </a:prstGeom>
        </p:spPr>
      </p:pic>
    </p:spTree>
    <p:extLst>
      <p:ext uri="{BB962C8B-B14F-4D97-AF65-F5344CB8AC3E}">
        <p14:creationId xmlns:p14="http://schemas.microsoft.com/office/powerpoint/2010/main" val="2436672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E502DA-5734-4608-1B11-2F3E76A599F6}"/>
              </a:ext>
            </a:extLst>
          </p:cNvPr>
          <p:cNvSpPr/>
          <p:nvPr/>
        </p:nvSpPr>
        <p:spPr>
          <a:xfrm>
            <a:off x="1"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F843E00-9327-73C8-03D7-8CC4163BBBDA}"/>
              </a:ext>
            </a:extLst>
          </p:cNvPr>
          <p:cNvSpPr/>
          <p:nvPr/>
        </p:nvSpPr>
        <p:spPr>
          <a:xfrm>
            <a:off x="0" y="5699286"/>
            <a:ext cx="12192000" cy="11587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4">
            <a:extLst>
              <a:ext uri="{FF2B5EF4-FFF2-40B4-BE49-F238E27FC236}">
                <a16:creationId xmlns:a16="http://schemas.microsoft.com/office/drawing/2014/main" id="{C65A3060-F5C6-AB3B-0D1B-93EEE472B710}"/>
              </a:ext>
            </a:extLst>
          </p:cNvPr>
          <p:cNvSpPr>
            <a:spLocks noGrp="1"/>
          </p:cNvSpPr>
          <p:nvPr>
            <p:ph type="title"/>
          </p:nvPr>
        </p:nvSpPr>
        <p:spPr>
          <a:xfrm>
            <a:off x="2209799" y="233265"/>
            <a:ext cx="7772401" cy="594049"/>
          </a:xfrm>
        </p:spPr>
        <p:txBody>
          <a:bodyPr>
            <a:noAutofit/>
          </a:bodyPr>
          <a:lstStyle/>
          <a:p>
            <a:pPr algn="ctr"/>
            <a:r>
              <a:rPr lang="fr-FR" sz="2800" dirty="0">
                <a:latin typeface="Lato" panose="020F0502020204030203" pitchFamily="34" charset="0"/>
                <a:ea typeface="Lato" panose="020F0502020204030203" pitchFamily="34" charset="0"/>
                <a:cs typeface="Lato" panose="020F0502020204030203" pitchFamily="34" charset="0"/>
              </a:rPr>
              <a:t>INTERPRÉTATION DU CLUSTERING </a:t>
            </a:r>
          </a:p>
        </p:txBody>
      </p:sp>
      <p:cxnSp>
        <p:nvCxnSpPr>
          <p:cNvPr id="8" name="Connecteur droit 7">
            <a:extLst>
              <a:ext uri="{FF2B5EF4-FFF2-40B4-BE49-F238E27FC236}">
                <a16:creationId xmlns:a16="http://schemas.microsoft.com/office/drawing/2014/main" id="{CBF3C5FB-68EF-DF41-43C4-A88E781973D1}"/>
              </a:ext>
            </a:extLst>
          </p:cNvPr>
          <p:cNvCxnSpPr>
            <a:cxnSpLocks/>
          </p:cNvCxnSpPr>
          <p:nvPr/>
        </p:nvCxnSpPr>
        <p:spPr>
          <a:xfrm>
            <a:off x="2509934" y="249593"/>
            <a:ext cx="0" cy="561391"/>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cxnSp>
        <p:nvCxnSpPr>
          <p:cNvPr id="9" name="Connecteur droit 8">
            <a:extLst>
              <a:ext uri="{FF2B5EF4-FFF2-40B4-BE49-F238E27FC236}">
                <a16:creationId xmlns:a16="http://schemas.microsoft.com/office/drawing/2014/main" id="{26C9E309-28E3-1F82-D116-2451CBA6B207}"/>
              </a:ext>
            </a:extLst>
          </p:cNvPr>
          <p:cNvCxnSpPr>
            <a:cxnSpLocks/>
          </p:cNvCxnSpPr>
          <p:nvPr/>
        </p:nvCxnSpPr>
        <p:spPr>
          <a:xfrm>
            <a:off x="9560767" y="233265"/>
            <a:ext cx="0" cy="561391"/>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2" name="Image 11">
            <a:extLst>
              <a:ext uri="{FF2B5EF4-FFF2-40B4-BE49-F238E27FC236}">
                <a16:creationId xmlns:a16="http://schemas.microsoft.com/office/drawing/2014/main" id="{12FF6683-75D1-68DA-99DE-FF5C24201FFB}"/>
              </a:ext>
            </a:extLst>
          </p:cNvPr>
          <p:cNvPicPr>
            <a:picLocks noChangeAspect="1"/>
          </p:cNvPicPr>
          <p:nvPr/>
        </p:nvPicPr>
        <p:blipFill>
          <a:blip r:embed="rId2"/>
          <a:stretch>
            <a:fillRect/>
          </a:stretch>
        </p:blipFill>
        <p:spPr>
          <a:xfrm>
            <a:off x="2244470" y="960904"/>
            <a:ext cx="7703058" cy="5905261"/>
          </a:xfrm>
          <a:prstGeom prst="rect">
            <a:avLst/>
          </a:prstGeom>
        </p:spPr>
      </p:pic>
    </p:spTree>
    <p:extLst>
      <p:ext uri="{BB962C8B-B14F-4D97-AF65-F5344CB8AC3E}">
        <p14:creationId xmlns:p14="http://schemas.microsoft.com/office/powerpoint/2010/main" val="306699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D3890C8-6DEE-FD81-96DC-DA28A130C9CA}"/>
              </a:ext>
            </a:extLst>
          </p:cNvPr>
          <p:cNvSpPr>
            <a:spLocks noGrp="1"/>
          </p:cNvSpPr>
          <p:nvPr>
            <p:ph type="title"/>
          </p:nvPr>
        </p:nvSpPr>
        <p:spPr/>
        <p:txBody>
          <a:bodyPr>
            <a:normAutofit/>
          </a:bodyPr>
          <a:lstStyle/>
          <a:p>
            <a:pPr algn="ctr">
              <a:lnSpc>
                <a:spcPct val="100000"/>
              </a:lnSpc>
            </a:pPr>
            <a:r>
              <a:rPr lang="fr-FR" sz="3600" dirty="0">
                <a:latin typeface="Lato" panose="020F0502020204030203" pitchFamily="34" charset="0"/>
                <a:ea typeface="Lato" panose="020F0502020204030203" pitchFamily="34" charset="0"/>
                <a:cs typeface="Lato" panose="020F0502020204030203" pitchFamily="34" charset="0"/>
              </a:rPr>
              <a:t>ANALYSE DES DONNÉES</a:t>
            </a:r>
            <a:br>
              <a:rPr lang="fr-FR" dirty="0">
                <a:latin typeface="Lato" panose="020F0502020204030203" pitchFamily="34" charset="0"/>
                <a:ea typeface="Lato" panose="020F0502020204030203" pitchFamily="34" charset="0"/>
                <a:cs typeface="Lato" panose="020F0502020204030203" pitchFamily="34" charset="0"/>
              </a:rPr>
            </a:br>
            <a:r>
              <a:rPr lang="fr-FR" sz="2000" dirty="0">
                <a:latin typeface="Lato" panose="020F0502020204030203" pitchFamily="34" charset="0"/>
                <a:ea typeface="Lato" panose="020F0502020204030203" pitchFamily="34" charset="0"/>
                <a:cs typeface="Lato" panose="020F0502020204030203" pitchFamily="34" charset="0"/>
              </a:rPr>
              <a:t>Analyse Exploratoire | Segmentation RFM </a:t>
            </a:r>
            <a:r>
              <a:rPr lang="fr-FR" sz="2000" dirty="0">
                <a:solidFill>
                  <a:srgbClr val="2332D0"/>
                </a:solidFill>
                <a:latin typeface="Lato" panose="020F0502020204030203" pitchFamily="34" charset="0"/>
                <a:ea typeface="Lato" panose="020F0502020204030203" pitchFamily="34" charset="0"/>
                <a:cs typeface="Lato" panose="020F0502020204030203" pitchFamily="34" charset="0"/>
              </a:rPr>
              <a:t>|</a:t>
            </a:r>
            <a:r>
              <a:rPr lang="fr-FR" sz="2000" dirty="0">
                <a:latin typeface="Lato" panose="020F0502020204030203" pitchFamily="34" charset="0"/>
                <a:ea typeface="Lato" panose="020F0502020204030203" pitchFamily="34" charset="0"/>
                <a:cs typeface="Lato" panose="020F0502020204030203" pitchFamily="34" charset="0"/>
              </a:rPr>
              <a:t> Features engineering</a:t>
            </a:r>
            <a:endParaRPr lang="fr-FR" dirty="0">
              <a:latin typeface="Lato" panose="020F0502020204030203" pitchFamily="34" charset="0"/>
              <a:ea typeface="Lato" panose="020F0502020204030203" pitchFamily="34" charset="0"/>
              <a:cs typeface="Lato" panose="020F0502020204030203" pitchFamily="34" charset="0"/>
            </a:endParaRPr>
          </a:p>
        </p:txBody>
      </p:sp>
      <p:cxnSp>
        <p:nvCxnSpPr>
          <p:cNvPr id="12" name="Connecteur droit 11">
            <a:extLst>
              <a:ext uri="{FF2B5EF4-FFF2-40B4-BE49-F238E27FC236}">
                <a16:creationId xmlns:a16="http://schemas.microsoft.com/office/drawing/2014/main" id="{07080A94-CAF6-91B1-521A-9EF9F1E3B2EC}"/>
              </a:ext>
            </a:extLst>
          </p:cNvPr>
          <p:cNvCxnSpPr>
            <a:cxnSpLocks/>
          </p:cNvCxnSpPr>
          <p:nvPr/>
        </p:nvCxnSpPr>
        <p:spPr>
          <a:xfrm>
            <a:off x="3433665" y="1101012"/>
            <a:ext cx="5355772" cy="0"/>
          </a:xfrm>
          <a:prstGeom prst="line">
            <a:avLst/>
          </a:prstGeom>
        </p:spPr>
        <p:style>
          <a:lnRef idx="3">
            <a:schemeClr val="dk1"/>
          </a:lnRef>
          <a:fillRef idx="0">
            <a:schemeClr val="dk1"/>
          </a:fillRef>
          <a:effectRef idx="2">
            <a:schemeClr val="dk1"/>
          </a:effectRef>
          <a:fontRef idx="minor">
            <a:schemeClr val="tx1"/>
          </a:fontRef>
        </p:style>
      </p:cxnSp>
      <p:pic>
        <p:nvPicPr>
          <p:cNvPr id="3" name="Picture 4" descr="Top 10 Industries That Benefit Most From Data Analytics | Successive Cloud">
            <a:extLst>
              <a:ext uri="{FF2B5EF4-FFF2-40B4-BE49-F238E27FC236}">
                <a16:creationId xmlns:a16="http://schemas.microsoft.com/office/drawing/2014/main" id="{4336C3D1-8CC5-BDC0-4597-E455BEEB44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2082006"/>
            <a:ext cx="7315200" cy="38385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DD362EDF-4DF6-E7CE-2023-A1CDEA644291}"/>
              </a:ext>
            </a:extLst>
          </p:cNvPr>
          <p:cNvPicPr>
            <a:picLocks noChangeAspect="1"/>
          </p:cNvPicPr>
          <p:nvPr/>
        </p:nvPicPr>
        <p:blipFill>
          <a:blip r:embed="rId2"/>
          <a:stretch>
            <a:fillRect/>
          </a:stretch>
        </p:blipFill>
        <p:spPr>
          <a:xfrm>
            <a:off x="4328342" y="0"/>
            <a:ext cx="7863658" cy="4447590"/>
          </a:xfrm>
          <a:prstGeom prst="rect">
            <a:avLst/>
          </a:prstGeom>
        </p:spPr>
      </p:pic>
      <p:sp>
        <p:nvSpPr>
          <p:cNvPr id="6" name="Titre 4">
            <a:extLst>
              <a:ext uri="{FF2B5EF4-FFF2-40B4-BE49-F238E27FC236}">
                <a16:creationId xmlns:a16="http://schemas.microsoft.com/office/drawing/2014/main" id="{3B62DCD0-24C0-E90E-FB42-E255A6936DF5}"/>
              </a:ext>
            </a:extLst>
          </p:cNvPr>
          <p:cNvSpPr>
            <a:spLocks noGrp="1"/>
          </p:cNvSpPr>
          <p:nvPr>
            <p:ph type="title"/>
          </p:nvPr>
        </p:nvSpPr>
        <p:spPr>
          <a:xfrm>
            <a:off x="560355" y="1086032"/>
            <a:ext cx="3781975" cy="614265"/>
          </a:xfrm>
        </p:spPr>
        <p:txBody>
          <a:bodyPr>
            <a:normAutofit fontScale="90000"/>
          </a:bodyPr>
          <a:lstStyle/>
          <a:p>
            <a:r>
              <a:rPr lang="fr-FR" sz="3200" dirty="0">
                <a:latin typeface="Lato" panose="020F0502020204030203" pitchFamily="34" charset="0"/>
                <a:ea typeface="Lato" panose="020F0502020204030203" pitchFamily="34" charset="0"/>
                <a:cs typeface="Lato" panose="020F0502020204030203" pitchFamily="34" charset="0"/>
              </a:rPr>
              <a:t>INTERPRÉTATION DU CLUSTERING </a:t>
            </a:r>
            <a:endParaRPr lang="fr-FR" dirty="0"/>
          </a:p>
        </p:txBody>
      </p:sp>
      <p:sp>
        <p:nvSpPr>
          <p:cNvPr id="8" name="Espace réservé du texte 6">
            <a:extLst>
              <a:ext uri="{FF2B5EF4-FFF2-40B4-BE49-F238E27FC236}">
                <a16:creationId xmlns:a16="http://schemas.microsoft.com/office/drawing/2014/main" id="{4102ED1C-7E88-D6E2-9662-AF949FDECC52}"/>
              </a:ext>
            </a:extLst>
          </p:cNvPr>
          <p:cNvSpPr txBox="1">
            <a:spLocks/>
          </p:cNvSpPr>
          <p:nvPr/>
        </p:nvSpPr>
        <p:spPr>
          <a:xfrm>
            <a:off x="410093" y="1922626"/>
            <a:ext cx="3932237" cy="45953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fr-FR" sz="1600" dirty="0">
                <a:solidFill>
                  <a:srgbClr val="2332D0"/>
                </a:solidFill>
                <a:latin typeface="Lato" panose="020F0502020204030203" pitchFamily="34" charset="0"/>
                <a:ea typeface="Lato" panose="020F0502020204030203" pitchFamily="34" charset="0"/>
                <a:cs typeface="Lato" panose="020F0502020204030203" pitchFamily="34" charset="0"/>
              </a:rPr>
              <a:t>Cluster 0 </a:t>
            </a:r>
            <a:r>
              <a:rPr lang="fr-FR" sz="1600" dirty="0">
                <a:latin typeface="Lato" panose="020F0502020204030203" pitchFamily="34" charset="0"/>
                <a:ea typeface="Lato" panose="020F0502020204030203" pitchFamily="34" charset="0"/>
                <a:cs typeface="Lato" panose="020F0502020204030203" pitchFamily="34" charset="0"/>
              </a:rPr>
              <a:t>: Représente les clients ayant laissé une note positive après leurs achats, ils ont acheté pour des montants modestes mais ont payé des frais de port élevés.</a:t>
            </a:r>
          </a:p>
          <a:p>
            <a:pPr marL="285750" indent="-285750" algn="just"/>
            <a:r>
              <a:rPr lang="fr-FR" sz="1600" dirty="0">
                <a:solidFill>
                  <a:schemeClr val="accent2">
                    <a:lumMod val="75000"/>
                  </a:schemeClr>
                </a:solidFill>
                <a:latin typeface="Lato" panose="020F0502020204030203" pitchFamily="34" charset="0"/>
                <a:ea typeface="Lato" panose="020F0502020204030203" pitchFamily="34" charset="0"/>
                <a:cs typeface="Lato" panose="020F0502020204030203" pitchFamily="34" charset="0"/>
              </a:rPr>
              <a:t>Cluster 1 </a:t>
            </a:r>
            <a:r>
              <a:rPr lang="fr-FR" sz="1600" dirty="0">
                <a:latin typeface="Lato" panose="020F0502020204030203" pitchFamily="34" charset="0"/>
                <a:ea typeface="Lato" panose="020F0502020204030203" pitchFamily="34" charset="0"/>
                <a:cs typeface="Lato" panose="020F0502020204030203" pitchFamily="34" charset="0"/>
              </a:rPr>
              <a:t>: Représente les clients qui achètent le plus fréquemment, qui ont commandé plusieurs produits et qui ont laissé des notes positives. Ce sont des clients qui n’ont pas commandés depuis longtemps.</a:t>
            </a:r>
          </a:p>
          <a:p>
            <a:pPr marL="285750" indent="-285750" algn="just"/>
            <a:r>
              <a:rPr lang="fr-FR" sz="1600" dirty="0">
                <a:solidFill>
                  <a:srgbClr val="00B050"/>
                </a:solidFill>
                <a:latin typeface="Lato" panose="020F0502020204030203" pitchFamily="34" charset="0"/>
                <a:ea typeface="Lato" panose="020F0502020204030203" pitchFamily="34" charset="0"/>
                <a:cs typeface="Lato" panose="020F0502020204030203" pitchFamily="34" charset="0"/>
              </a:rPr>
              <a:t>Cluster 2: </a:t>
            </a:r>
            <a:r>
              <a:rPr lang="fr-FR" sz="1600" dirty="0">
                <a:latin typeface="Lato" panose="020F0502020204030203" pitchFamily="34" charset="0"/>
                <a:ea typeface="Lato" panose="020F0502020204030203" pitchFamily="34" charset="0"/>
                <a:cs typeface="Lato" panose="020F0502020204030203" pitchFamily="34" charset="0"/>
              </a:rPr>
              <a:t>Représente les clients globalement très satisfaits de leurs achats. Dont la récence et le temps de livraison sont dans la moyenne.</a:t>
            </a:r>
          </a:p>
          <a:p>
            <a:pPr marL="285750" indent="-285750" algn="just"/>
            <a:r>
              <a:rPr lang="fr-FR" sz="1600" dirty="0">
                <a:solidFill>
                  <a:srgbClr val="7030A0"/>
                </a:solidFill>
                <a:latin typeface="Lato" panose="020F0502020204030203" pitchFamily="34" charset="0"/>
                <a:ea typeface="Lato" panose="020F0502020204030203" pitchFamily="34" charset="0"/>
                <a:cs typeface="Lato" panose="020F0502020204030203" pitchFamily="34" charset="0"/>
              </a:rPr>
              <a:t>Cluster 3</a:t>
            </a:r>
            <a:r>
              <a:rPr lang="fr-FR" sz="1600" dirty="0">
                <a:latin typeface="Lato" panose="020F0502020204030203" pitchFamily="34" charset="0"/>
                <a:ea typeface="Lato" panose="020F0502020204030203" pitchFamily="34" charset="0"/>
                <a:cs typeface="Lato" panose="020F0502020204030203" pitchFamily="34" charset="0"/>
              </a:rPr>
              <a:t>: Représente les clients qui ont dépensé le plus d’argent. Ils payent des frais de ports élevés, ils achètent plusieurs produits et ont des temps de livraison plus longs. Ils achètent assez fréquemment.</a:t>
            </a:r>
          </a:p>
        </p:txBody>
      </p:sp>
      <p:cxnSp>
        <p:nvCxnSpPr>
          <p:cNvPr id="11" name="Connecteur droit 10">
            <a:extLst>
              <a:ext uri="{FF2B5EF4-FFF2-40B4-BE49-F238E27FC236}">
                <a16:creationId xmlns:a16="http://schemas.microsoft.com/office/drawing/2014/main" id="{D2885C86-CA2E-D6FA-44F0-FB8F7E4C8CD4}"/>
              </a:ext>
            </a:extLst>
          </p:cNvPr>
          <p:cNvCxnSpPr>
            <a:cxnSpLocks/>
          </p:cNvCxnSpPr>
          <p:nvPr/>
        </p:nvCxnSpPr>
        <p:spPr>
          <a:xfrm>
            <a:off x="560355" y="1811461"/>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22" name="Image 21">
            <a:extLst>
              <a:ext uri="{FF2B5EF4-FFF2-40B4-BE49-F238E27FC236}">
                <a16:creationId xmlns:a16="http://schemas.microsoft.com/office/drawing/2014/main" id="{6828ACFC-15D6-1C6D-C332-CD20FA1C98E8}"/>
              </a:ext>
            </a:extLst>
          </p:cNvPr>
          <p:cNvPicPr>
            <a:picLocks noChangeAspect="1"/>
          </p:cNvPicPr>
          <p:nvPr/>
        </p:nvPicPr>
        <p:blipFill>
          <a:blip r:embed="rId3"/>
          <a:stretch>
            <a:fillRect/>
          </a:stretch>
        </p:blipFill>
        <p:spPr>
          <a:xfrm>
            <a:off x="4417462" y="4777474"/>
            <a:ext cx="2575712" cy="1807591"/>
          </a:xfrm>
          <a:prstGeom prst="rect">
            <a:avLst/>
          </a:prstGeom>
        </p:spPr>
      </p:pic>
      <p:pic>
        <p:nvPicPr>
          <p:cNvPr id="24" name="Image 23">
            <a:extLst>
              <a:ext uri="{FF2B5EF4-FFF2-40B4-BE49-F238E27FC236}">
                <a16:creationId xmlns:a16="http://schemas.microsoft.com/office/drawing/2014/main" id="{A6FC8116-F447-7E86-9417-0D3C12FF2944}"/>
              </a:ext>
            </a:extLst>
          </p:cNvPr>
          <p:cNvPicPr>
            <a:picLocks noChangeAspect="1"/>
          </p:cNvPicPr>
          <p:nvPr/>
        </p:nvPicPr>
        <p:blipFill>
          <a:blip r:embed="rId4"/>
          <a:stretch>
            <a:fillRect/>
          </a:stretch>
        </p:blipFill>
        <p:spPr>
          <a:xfrm>
            <a:off x="6921821" y="4703610"/>
            <a:ext cx="2471606" cy="1807592"/>
          </a:xfrm>
          <a:prstGeom prst="rect">
            <a:avLst/>
          </a:prstGeom>
        </p:spPr>
      </p:pic>
      <p:pic>
        <p:nvPicPr>
          <p:cNvPr id="26" name="Image 25">
            <a:extLst>
              <a:ext uri="{FF2B5EF4-FFF2-40B4-BE49-F238E27FC236}">
                <a16:creationId xmlns:a16="http://schemas.microsoft.com/office/drawing/2014/main" id="{7B1D00CF-8E1C-D862-7DDC-F5FB8FB18899}"/>
              </a:ext>
            </a:extLst>
          </p:cNvPr>
          <p:cNvPicPr>
            <a:picLocks noChangeAspect="1"/>
          </p:cNvPicPr>
          <p:nvPr/>
        </p:nvPicPr>
        <p:blipFill>
          <a:blip r:embed="rId5"/>
          <a:stretch>
            <a:fillRect/>
          </a:stretch>
        </p:blipFill>
        <p:spPr>
          <a:xfrm>
            <a:off x="9400091" y="4703610"/>
            <a:ext cx="2478409" cy="1807592"/>
          </a:xfrm>
          <a:prstGeom prst="rect">
            <a:avLst/>
          </a:prstGeom>
        </p:spPr>
      </p:pic>
      <p:pic>
        <p:nvPicPr>
          <p:cNvPr id="28" name="Image 27">
            <a:extLst>
              <a:ext uri="{FF2B5EF4-FFF2-40B4-BE49-F238E27FC236}">
                <a16:creationId xmlns:a16="http://schemas.microsoft.com/office/drawing/2014/main" id="{CB3A802C-CE20-89D7-79CF-940A307A0717}"/>
              </a:ext>
            </a:extLst>
          </p:cNvPr>
          <p:cNvPicPr>
            <a:picLocks noChangeAspect="1"/>
          </p:cNvPicPr>
          <p:nvPr/>
        </p:nvPicPr>
        <p:blipFill>
          <a:blip r:embed="rId6"/>
          <a:stretch>
            <a:fillRect/>
          </a:stretch>
        </p:blipFill>
        <p:spPr>
          <a:xfrm>
            <a:off x="9400091" y="2641557"/>
            <a:ext cx="2478409" cy="1806033"/>
          </a:xfrm>
          <a:prstGeom prst="rect">
            <a:avLst/>
          </a:prstGeom>
        </p:spPr>
      </p:pic>
    </p:spTree>
    <p:extLst>
      <p:ext uri="{BB962C8B-B14F-4D97-AF65-F5344CB8AC3E}">
        <p14:creationId xmlns:p14="http://schemas.microsoft.com/office/powerpoint/2010/main" val="3703855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2086864-BB0C-51B0-0F37-E21C9E0AC493}"/>
              </a:ext>
            </a:extLst>
          </p:cNvPr>
          <p:cNvSpPr>
            <a:spLocks noGrp="1"/>
          </p:cNvSpPr>
          <p:nvPr>
            <p:ph type="title"/>
          </p:nvPr>
        </p:nvSpPr>
        <p:spPr>
          <a:xfrm>
            <a:off x="839788" y="615820"/>
            <a:ext cx="10515600" cy="752670"/>
          </a:xfrm>
        </p:spPr>
        <p:txBody>
          <a:bodyPr>
            <a:normAutofit fontScale="90000"/>
          </a:bodyPr>
          <a:lstStyle/>
          <a:p>
            <a:r>
              <a:rPr lang="fr-FR" sz="3600" dirty="0">
                <a:latin typeface="Lato" panose="020F0502020204030203" pitchFamily="34" charset="0"/>
                <a:ea typeface="Lato" panose="020F0502020204030203" pitchFamily="34" charset="0"/>
                <a:cs typeface="Lato" panose="020F0502020204030203" pitchFamily="34" charset="0"/>
              </a:rPr>
              <a:t>Autres méthodes de </a:t>
            </a:r>
            <a:r>
              <a:rPr lang="fr-FR" sz="3600" dirty="0" err="1">
                <a:latin typeface="Lato" panose="020F0502020204030203" pitchFamily="34" charset="0"/>
                <a:ea typeface="Lato" panose="020F0502020204030203" pitchFamily="34" charset="0"/>
                <a:cs typeface="Lato" panose="020F0502020204030203" pitchFamily="34" charset="0"/>
              </a:rPr>
              <a:t>clusterisation</a:t>
            </a:r>
            <a:br>
              <a:rPr lang="fr-FR" sz="3600" dirty="0">
                <a:latin typeface="Lato" panose="020F0502020204030203" pitchFamily="34" charset="0"/>
                <a:ea typeface="Lato" panose="020F0502020204030203" pitchFamily="34" charset="0"/>
                <a:cs typeface="Lato" panose="020F0502020204030203" pitchFamily="34" charset="0"/>
              </a:rPr>
            </a:br>
            <a:r>
              <a:rPr lang="fr-FR" sz="1800" dirty="0">
                <a:latin typeface="Lato" panose="020F0502020204030203" pitchFamily="34" charset="0"/>
                <a:ea typeface="Lato" panose="020F0502020204030203" pitchFamily="34" charset="0"/>
                <a:cs typeface="Lato" panose="020F0502020204030203" pitchFamily="34" charset="0"/>
              </a:rPr>
              <a:t>Utilisons d’autres techniques de </a:t>
            </a:r>
            <a:r>
              <a:rPr lang="fr-FR" sz="1800" dirty="0" err="1">
                <a:latin typeface="Lato" panose="020F0502020204030203" pitchFamily="34" charset="0"/>
                <a:ea typeface="Lato" panose="020F0502020204030203" pitchFamily="34" charset="0"/>
                <a:cs typeface="Lato" panose="020F0502020204030203" pitchFamily="34" charset="0"/>
              </a:rPr>
              <a:t>clusterisation</a:t>
            </a:r>
            <a:r>
              <a:rPr lang="fr-FR" sz="1800" dirty="0">
                <a:latin typeface="Lato" panose="020F0502020204030203" pitchFamily="34" charset="0"/>
                <a:ea typeface="Lato" panose="020F0502020204030203" pitchFamily="34" charset="0"/>
                <a:cs typeface="Lato" panose="020F0502020204030203" pitchFamily="34" charset="0"/>
              </a:rPr>
              <a:t> afin de comparer les résultats avec Kmeans.</a:t>
            </a:r>
            <a:endParaRPr lang="fr-FR" sz="1800" dirty="0"/>
          </a:p>
        </p:txBody>
      </p:sp>
      <p:sp>
        <p:nvSpPr>
          <p:cNvPr id="6" name="Espace réservé du texte 5">
            <a:extLst>
              <a:ext uri="{FF2B5EF4-FFF2-40B4-BE49-F238E27FC236}">
                <a16:creationId xmlns:a16="http://schemas.microsoft.com/office/drawing/2014/main" id="{C8C041C0-8860-DD2B-21B3-CC0B19C44488}"/>
              </a:ext>
            </a:extLst>
          </p:cNvPr>
          <p:cNvSpPr>
            <a:spLocks noGrp="1"/>
          </p:cNvSpPr>
          <p:nvPr>
            <p:ph type="body" idx="1"/>
          </p:nvPr>
        </p:nvSpPr>
        <p:spPr>
          <a:xfrm>
            <a:off x="839787" y="1594077"/>
            <a:ext cx="5157787" cy="823912"/>
          </a:xfrm>
        </p:spPr>
        <p:txBody>
          <a:bodyPr>
            <a:normAutofit fontScale="62500" lnSpcReduction="20000"/>
          </a:bodyPr>
          <a:lstStyle/>
          <a:p>
            <a:pPr algn="just"/>
            <a:r>
              <a:rPr lang="fr-FR" sz="1800" b="0" dirty="0">
                <a:solidFill>
                  <a:srgbClr val="2332D0"/>
                </a:solidFill>
              </a:rPr>
              <a:t>DBSCAN</a:t>
            </a:r>
            <a:r>
              <a:rPr lang="fr-FR" sz="1800" b="0" dirty="0"/>
              <a:t> (Density-</a:t>
            </a:r>
            <a:r>
              <a:rPr lang="fr-FR" sz="1800" b="0" dirty="0" err="1"/>
              <a:t>Based</a:t>
            </a:r>
            <a:r>
              <a:rPr lang="fr-FR" sz="1800" b="0" dirty="0"/>
              <a:t> Spatial Clustering of Applications </a:t>
            </a:r>
            <a:r>
              <a:rPr lang="fr-FR" sz="1800" b="0" dirty="0" err="1"/>
              <a:t>with</a:t>
            </a:r>
            <a:r>
              <a:rPr lang="fr-FR" sz="1800" b="0" dirty="0"/>
              <a:t> Noise) est un algorithme de clustering qui cherche à regrouper des points en fonction de leur densité. L'idée est de trouver des zones de l'espace où la densité de points est élevée, et de considérer que ces zones forment des clusters. Les points isolés sont considérés comme du bruit. DBSCAN est particulièrement adapté pour détecter des clusters de forme non sphérique et pour traiter des données avec du bruit.</a:t>
            </a:r>
          </a:p>
        </p:txBody>
      </p:sp>
      <p:pic>
        <p:nvPicPr>
          <p:cNvPr id="13" name="Espace réservé du contenu 12">
            <a:extLst>
              <a:ext uri="{FF2B5EF4-FFF2-40B4-BE49-F238E27FC236}">
                <a16:creationId xmlns:a16="http://schemas.microsoft.com/office/drawing/2014/main" id="{93B7CD5D-6814-71C3-02A0-65007D3E7CE6}"/>
              </a:ext>
            </a:extLst>
          </p:cNvPr>
          <p:cNvPicPr>
            <a:picLocks noGrp="1" noChangeAspect="1"/>
          </p:cNvPicPr>
          <p:nvPr>
            <p:ph sz="half" idx="2"/>
          </p:nvPr>
        </p:nvPicPr>
        <p:blipFill>
          <a:blip r:embed="rId2"/>
          <a:stretch>
            <a:fillRect/>
          </a:stretch>
        </p:blipFill>
        <p:spPr>
          <a:xfrm>
            <a:off x="1484030" y="2505075"/>
            <a:ext cx="3869303" cy="3684588"/>
          </a:xfrm>
        </p:spPr>
      </p:pic>
      <p:sp>
        <p:nvSpPr>
          <p:cNvPr id="8" name="Espace réservé du texte 7">
            <a:extLst>
              <a:ext uri="{FF2B5EF4-FFF2-40B4-BE49-F238E27FC236}">
                <a16:creationId xmlns:a16="http://schemas.microsoft.com/office/drawing/2014/main" id="{1DFF261C-5F00-9906-317E-675EAE8A19C7}"/>
              </a:ext>
            </a:extLst>
          </p:cNvPr>
          <p:cNvSpPr>
            <a:spLocks noGrp="1"/>
          </p:cNvSpPr>
          <p:nvPr>
            <p:ph type="body" sz="quarter" idx="3"/>
          </p:nvPr>
        </p:nvSpPr>
        <p:spPr>
          <a:xfrm>
            <a:off x="6172200" y="1594077"/>
            <a:ext cx="5183188" cy="823912"/>
          </a:xfrm>
        </p:spPr>
        <p:txBody>
          <a:bodyPr>
            <a:noAutofit/>
          </a:bodyPr>
          <a:lstStyle/>
          <a:p>
            <a:pPr algn="just"/>
            <a:r>
              <a:rPr lang="fr-FR" sz="1100" b="0" dirty="0" err="1">
                <a:solidFill>
                  <a:srgbClr val="2332D0"/>
                </a:solidFill>
              </a:rPr>
              <a:t>Agglomerative</a:t>
            </a:r>
            <a:r>
              <a:rPr lang="fr-FR" sz="1100" b="0" dirty="0">
                <a:solidFill>
                  <a:srgbClr val="2332D0"/>
                </a:solidFill>
              </a:rPr>
              <a:t> clustering </a:t>
            </a:r>
            <a:r>
              <a:rPr lang="fr-FR" sz="1100" b="0" dirty="0"/>
              <a:t>est une méthode de clustering hiérarchique qui commence par considérer chaque point comme un cluster, puis fusionne itérativement les clusters les plus proches jusqu'à ce qu'il n'en reste plus qu'un seul. Les distances entre clusters sont calculées de différentes manières, par exemple en prenant la distance minimale, maximale ou moyenne entre les points des deux clusters. </a:t>
            </a:r>
          </a:p>
        </p:txBody>
      </p:sp>
      <p:pic>
        <p:nvPicPr>
          <p:cNvPr id="15" name="Espace réservé du contenu 14">
            <a:extLst>
              <a:ext uri="{FF2B5EF4-FFF2-40B4-BE49-F238E27FC236}">
                <a16:creationId xmlns:a16="http://schemas.microsoft.com/office/drawing/2014/main" id="{FF640141-0BC7-4536-630D-B4B7CC940AF8}"/>
              </a:ext>
            </a:extLst>
          </p:cNvPr>
          <p:cNvPicPr>
            <a:picLocks noGrp="1" noChangeAspect="1"/>
          </p:cNvPicPr>
          <p:nvPr>
            <p:ph sz="quarter" idx="4"/>
          </p:nvPr>
        </p:nvPicPr>
        <p:blipFill>
          <a:blip r:embed="rId3"/>
          <a:stretch>
            <a:fillRect/>
          </a:stretch>
        </p:blipFill>
        <p:spPr>
          <a:xfrm>
            <a:off x="6172200" y="2534226"/>
            <a:ext cx="5183188" cy="3626285"/>
          </a:xfrm>
        </p:spPr>
      </p:pic>
      <p:cxnSp>
        <p:nvCxnSpPr>
          <p:cNvPr id="16" name="Connecteur droit 15">
            <a:extLst>
              <a:ext uri="{FF2B5EF4-FFF2-40B4-BE49-F238E27FC236}">
                <a16:creationId xmlns:a16="http://schemas.microsoft.com/office/drawing/2014/main" id="{ADB8CC64-518C-C998-8C83-E9B83245885E}"/>
              </a:ext>
            </a:extLst>
          </p:cNvPr>
          <p:cNvCxnSpPr>
            <a:cxnSpLocks/>
          </p:cNvCxnSpPr>
          <p:nvPr/>
        </p:nvCxnSpPr>
        <p:spPr>
          <a:xfrm>
            <a:off x="939800" y="1446244"/>
            <a:ext cx="3645159"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06929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881BE5-2CB5-01B5-9A75-263FF5F4857C}"/>
              </a:ext>
            </a:extLst>
          </p:cNvPr>
          <p:cNvSpPr/>
          <p:nvPr/>
        </p:nvSpPr>
        <p:spPr>
          <a:xfrm>
            <a:off x="6338596" y="0"/>
            <a:ext cx="5853404" cy="6858000"/>
          </a:xfrm>
          <a:prstGeom prst="rect">
            <a:avLst/>
          </a:prstGeom>
          <a:solidFill>
            <a:srgbClr val="B4B4D1"/>
          </a:solidFill>
          <a:ln>
            <a:solidFill>
              <a:srgbClr val="767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3">
            <a:extLst>
              <a:ext uri="{FF2B5EF4-FFF2-40B4-BE49-F238E27FC236}">
                <a16:creationId xmlns:a16="http://schemas.microsoft.com/office/drawing/2014/main" id="{711F95A7-7930-24FC-219D-B0558E4D13F2}"/>
              </a:ext>
            </a:extLst>
          </p:cNvPr>
          <p:cNvSpPr>
            <a:spLocks noGrp="1"/>
          </p:cNvSpPr>
          <p:nvPr>
            <p:ph type="title"/>
          </p:nvPr>
        </p:nvSpPr>
        <p:spPr>
          <a:xfrm>
            <a:off x="836612" y="1349829"/>
            <a:ext cx="4189478" cy="716902"/>
          </a:xfrm>
        </p:spPr>
        <p:txBody>
          <a:bodyPr>
            <a:normAutofit/>
          </a:bodyPr>
          <a:lstStyle/>
          <a:p>
            <a:r>
              <a:rPr lang="fr-FR" sz="3600" dirty="0">
                <a:latin typeface="Lato" panose="020F0502020204030203" pitchFamily="34" charset="0"/>
                <a:ea typeface="Lato" panose="020F0502020204030203" pitchFamily="34" charset="0"/>
                <a:cs typeface="Lato" panose="020F0502020204030203" pitchFamily="34" charset="0"/>
              </a:rPr>
              <a:t>Stabilité temporelle</a:t>
            </a:r>
          </a:p>
        </p:txBody>
      </p:sp>
      <p:sp>
        <p:nvSpPr>
          <p:cNvPr id="6" name="Espace réservé du texte 6">
            <a:extLst>
              <a:ext uri="{FF2B5EF4-FFF2-40B4-BE49-F238E27FC236}">
                <a16:creationId xmlns:a16="http://schemas.microsoft.com/office/drawing/2014/main" id="{DBD2BCDD-E452-D1AA-BEB2-3B6868A24DC4}"/>
              </a:ext>
            </a:extLst>
          </p:cNvPr>
          <p:cNvSpPr txBox="1">
            <a:spLocks/>
          </p:cNvSpPr>
          <p:nvPr/>
        </p:nvSpPr>
        <p:spPr>
          <a:xfrm>
            <a:off x="839789" y="2209767"/>
            <a:ext cx="3638906" cy="16220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1800" dirty="0">
                <a:solidFill>
                  <a:srgbClr val="2332D0"/>
                </a:solidFill>
                <a:latin typeface="Lato" panose="020F0502020204030203" pitchFamily="34" charset="0"/>
                <a:ea typeface="Lato" panose="020F0502020204030203" pitchFamily="34" charset="0"/>
                <a:cs typeface="Lato" panose="020F0502020204030203" pitchFamily="34" charset="0"/>
              </a:rPr>
              <a:t>Olist</a:t>
            </a:r>
            <a:r>
              <a:rPr lang="fr-FR" sz="1800" dirty="0">
                <a:latin typeface="Lato" panose="020F0502020204030203" pitchFamily="34" charset="0"/>
                <a:ea typeface="Lato" panose="020F0502020204030203" pitchFamily="34" charset="0"/>
                <a:cs typeface="Lato" panose="020F0502020204030203" pitchFamily="34" charset="0"/>
              </a:rPr>
              <a:t> souhaite avoir une recommandation de fréquence à laquelle la segmentation doit être mise à jour pour rester pertinente, afin de pouvoir effectuer un devis de contrat de maintenance.</a:t>
            </a:r>
          </a:p>
        </p:txBody>
      </p:sp>
      <p:cxnSp>
        <p:nvCxnSpPr>
          <p:cNvPr id="7" name="Connecteur droit 6">
            <a:extLst>
              <a:ext uri="{FF2B5EF4-FFF2-40B4-BE49-F238E27FC236}">
                <a16:creationId xmlns:a16="http://schemas.microsoft.com/office/drawing/2014/main" id="{46F54C3B-CFC2-6677-6485-F913C7A1F44A}"/>
              </a:ext>
            </a:extLst>
          </p:cNvPr>
          <p:cNvCxnSpPr>
            <a:cxnSpLocks/>
          </p:cNvCxnSpPr>
          <p:nvPr/>
        </p:nvCxnSpPr>
        <p:spPr>
          <a:xfrm>
            <a:off x="920620" y="1978089"/>
            <a:ext cx="3974841"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32772" name="Picture 4" descr="Nos Contrats de Maintenance Annuels pour Particuliers - Ordinet">
            <a:extLst>
              <a:ext uri="{FF2B5EF4-FFF2-40B4-BE49-F238E27FC236}">
                <a16:creationId xmlns:a16="http://schemas.microsoft.com/office/drawing/2014/main" id="{A91C0DC7-6478-C0F7-FEAC-C706CE4BA98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50220" y="1072691"/>
            <a:ext cx="5853404" cy="3904471"/>
          </a:xfrm>
          <a:prstGeom prst="rect">
            <a:avLst/>
          </a:prstGeom>
          <a:noFill/>
          <a:ln>
            <a:solidFill>
              <a:srgbClr val="7678A8"/>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75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67C471-22E6-6072-2989-BB256449871B}"/>
              </a:ext>
            </a:extLst>
          </p:cNvPr>
          <p:cNvSpPr/>
          <p:nvPr/>
        </p:nvSpPr>
        <p:spPr>
          <a:xfrm>
            <a:off x="6718041" y="2"/>
            <a:ext cx="5473959" cy="6857998"/>
          </a:xfrm>
          <a:prstGeom prst="rect">
            <a:avLst/>
          </a:prstGeom>
          <a:ln>
            <a:solidFill>
              <a:srgbClr val="233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itre 4">
            <a:extLst>
              <a:ext uri="{FF2B5EF4-FFF2-40B4-BE49-F238E27FC236}">
                <a16:creationId xmlns:a16="http://schemas.microsoft.com/office/drawing/2014/main" id="{F89CB058-76A5-87A5-91CE-6DA1B3186E19}"/>
              </a:ext>
            </a:extLst>
          </p:cNvPr>
          <p:cNvSpPr>
            <a:spLocks noGrp="1"/>
          </p:cNvSpPr>
          <p:nvPr>
            <p:ph type="title"/>
          </p:nvPr>
        </p:nvSpPr>
        <p:spPr/>
        <p:txBody>
          <a:bodyPr>
            <a:normAutofit/>
          </a:bodyPr>
          <a:lstStyle/>
          <a:p>
            <a:r>
              <a:rPr lang="fr-FR" sz="2800" dirty="0">
                <a:latin typeface="Lato" panose="020F0502020204030203" pitchFamily="34" charset="0"/>
                <a:ea typeface="Lato" panose="020F0502020204030203" pitchFamily="34" charset="0"/>
                <a:cs typeface="Lato" panose="020F0502020204030203" pitchFamily="34" charset="0"/>
              </a:rPr>
              <a:t>Evolution du score ARI dans le temps</a:t>
            </a:r>
          </a:p>
        </p:txBody>
      </p:sp>
      <p:sp>
        <p:nvSpPr>
          <p:cNvPr id="7" name="Espace réservé du texte 6">
            <a:extLst>
              <a:ext uri="{FF2B5EF4-FFF2-40B4-BE49-F238E27FC236}">
                <a16:creationId xmlns:a16="http://schemas.microsoft.com/office/drawing/2014/main" id="{3422F4EA-0C31-DC1E-FB3A-A7E5667A588E}"/>
              </a:ext>
            </a:extLst>
          </p:cNvPr>
          <p:cNvSpPr>
            <a:spLocks noGrp="1"/>
          </p:cNvSpPr>
          <p:nvPr>
            <p:ph type="body" sz="half" idx="2"/>
          </p:nvPr>
        </p:nvSpPr>
        <p:spPr>
          <a:xfrm>
            <a:off x="839788" y="2057400"/>
            <a:ext cx="3932237" cy="3615612"/>
          </a:xfrm>
        </p:spPr>
        <p:txBody>
          <a:bodyPr>
            <a:normAutofit fontScale="92500" lnSpcReduction="10000"/>
          </a:bodyPr>
          <a:lstStyle/>
          <a:p>
            <a:pPr algn="just"/>
            <a:r>
              <a:rPr lang="fr-FR" dirty="0">
                <a:latin typeface="Lato" panose="020F0502020204030203" pitchFamily="34" charset="0"/>
                <a:ea typeface="Lato" panose="020F0502020204030203" pitchFamily="34" charset="0"/>
                <a:cs typeface="Lato" panose="020F0502020204030203" pitchFamily="34" charset="0"/>
              </a:rPr>
              <a:t>Le score ARI (</a:t>
            </a:r>
            <a:r>
              <a:rPr lang="fr-FR" dirty="0" err="1">
                <a:solidFill>
                  <a:srgbClr val="2332D0"/>
                </a:solidFill>
                <a:latin typeface="Lato" panose="020F0502020204030203" pitchFamily="34" charset="0"/>
                <a:ea typeface="Lato" panose="020F0502020204030203" pitchFamily="34" charset="0"/>
                <a:cs typeface="Lato" panose="020F0502020204030203" pitchFamily="34" charset="0"/>
              </a:rPr>
              <a:t>Adjusted</a:t>
            </a:r>
            <a:r>
              <a:rPr lang="fr-FR" dirty="0">
                <a:solidFill>
                  <a:srgbClr val="2332D0"/>
                </a:solidFill>
                <a:latin typeface="Lato" panose="020F0502020204030203" pitchFamily="34" charset="0"/>
                <a:ea typeface="Lato" panose="020F0502020204030203" pitchFamily="34" charset="0"/>
                <a:cs typeface="Lato" panose="020F0502020204030203" pitchFamily="34" charset="0"/>
              </a:rPr>
              <a:t> Rand Index</a:t>
            </a:r>
            <a:r>
              <a:rPr lang="fr-FR" dirty="0">
                <a:latin typeface="Lato" panose="020F0502020204030203" pitchFamily="34" charset="0"/>
                <a:ea typeface="Lato" panose="020F0502020204030203" pitchFamily="34" charset="0"/>
                <a:cs typeface="Lato" panose="020F0502020204030203" pitchFamily="34" charset="0"/>
              </a:rPr>
              <a:t>) est une mesure de la similarité entre deux partitions de clustering. Il mesure à quel point deux partitions sont similaires, en comparant les paires de points dans les mêmes ou dans des clusters différents dans les deux partitions.</a:t>
            </a:r>
          </a:p>
          <a:p>
            <a:pPr algn="just"/>
            <a:r>
              <a:rPr lang="fr-FR" dirty="0">
                <a:latin typeface="Lato" panose="020F0502020204030203" pitchFamily="34" charset="0"/>
                <a:ea typeface="Lato" panose="020F0502020204030203" pitchFamily="34" charset="0"/>
                <a:cs typeface="Lato" panose="020F0502020204030203" pitchFamily="34" charset="0"/>
              </a:rPr>
              <a:t>En général, on considère qu’un score ARI inférieur à 80 est mauvais.</a:t>
            </a:r>
          </a:p>
          <a:p>
            <a:pPr algn="just"/>
            <a:r>
              <a:rPr lang="fr-FR" dirty="0">
                <a:latin typeface="Lato" panose="020F0502020204030203" pitchFamily="34" charset="0"/>
                <a:ea typeface="Lato" panose="020F0502020204030203" pitchFamily="34" charset="0"/>
                <a:cs typeface="Lato" panose="020F0502020204030203" pitchFamily="34" charset="0"/>
              </a:rPr>
              <a:t>Etant donné le caractère fluctuant du comportement des clients sur un site e-commerce, nous allons fixer une limite de </a:t>
            </a:r>
            <a:r>
              <a:rPr lang="fr-FR" dirty="0">
                <a:solidFill>
                  <a:srgbClr val="2332D0"/>
                </a:solidFill>
                <a:latin typeface="Lato" panose="020F0502020204030203" pitchFamily="34" charset="0"/>
                <a:ea typeface="Lato" panose="020F0502020204030203" pitchFamily="34" charset="0"/>
                <a:cs typeface="Lato" panose="020F0502020204030203" pitchFamily="34" charset="0"/>
              </a:rPr>
              <a:t>95 pour le score ARI</a:t>
            </a:r>
            <a:r>
              <a:rPr lang="fr-FR" dirty="0">
                <a:latin typeface="Lato" panose="020F0502020204030203" pitchFamily="34" charset="0"/>
                <a:ea typeface="Lato" panose="020F0502020204030203" pitchFamily="34" charset="0"/>
                <a:cs typeface="Lato" panose="020F0502020204030203" pitchFamily="34" charset="0"/>
              </a:rPr>
              <a:t>.</a:t>
            </a:r>
          </a:p>
          <a:p>
            <a:pPr algn="just"/>
            <a:r>
              <a:rPr lang="fr-FR" dirty="0">
                <a:latin typeface="Lato" panose="020F0502020204030203" pitchFamily="34" charset="0"/>
                <a:ea typeface="Lato" panose="020F0502020204030203" pitchFamily="34" charset="0"/>
                <a:cs typeface="Lato" panose="020F0502020204030203" pitchFamily="34" charset="0"/>
              </a:rPr>
              <a:t>En itérant sur des plages de période d’une semaine, nous allons comparer les partitions successives avec les résultats du clustering initial.</a:t>
            </a:r>
          </a:p>
        </p:txBody>
      </p:sp>
      <p:pic>
        <p:nvPicPr>
          <p:cNvPr id="16" name="Image 15">
            <a:extLst>
              <a:ext uri="{FF2B5EF4-FFF2-40B4-BE49-F238E27FC236}">
                <a16:creationId xmlns:a16="http://schemas.microsoft.com/office/drawing/2014/main" id="{A2935897-45A1-85CB-E222-3ABB26AA9309}"/>
              </a:ext>
            </a:extLst>
          </p:cNvPr>
          <p:cNvPicPr>
            <a:picLocks noChangeAspect="1"/>
          </p:cNvPicPr>
          <p:nvPr/>
        </p:nvPicPr>
        <p:blipFill>
          <a:blip r:embed="rId2"/>
          <a:stretch>
            <a:fillRect/>
          </a:stretch>
        </p:blipFill>
        <p:spPr>
          <a:xfrm>
            <a:off x="5679233" y="1194969"/>
            <a:ext cx="6512767" cy="44680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29210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4752B1AE-2660-8922-4231-A4EC8D4EFF18}"/>
              </a:ext>
            </a:extLst>
          </p:cNvPr>
          <p:cNvSpPr>
            <a:spLocks noGrp="1"/>
          </p:cNvSpPr>
          <p:nvPr>
            <p:ph type="title"/>
          </p:nvPr>
        </p:nvSpPr>
        <p:spPr/>
        <p:txBody>
          <a:bodyPr/>
          <a:lstStyle/>
          <a:p>
            <a:r>
              <a:rPr lang="fr-FR" dirty="0"/>
              <a:t>CONCLUSION</a:t>
            </a:r>
          </a:p>
        </p:txBody>
      </p:sp>
      <p:sp>
        <p:nvSpPr>
          <p:cNvPr id="7" name="Espace réservé du texte 6">
            <a:extLst>
              <a:ext uri="{FF2B5EF4-FFF2-40B4-BE49-F238E27FC236}">
                <a16:creationId xmlns:a16="http://schemas.microsoft.com/office/drawing/2014/main" id="{2ABE92DC-D86A-EB34-DBF9-7652878A21FA}"/>
              </a:ext>
            </a:extLst>
          </p:cNvPr>
          <p:cNvSpPr>
            <a:spLocks noGrp="1"/>
          </p:cNvSpPr>
          <p:nvPr>
            <p:ph type="body" sz="half" idx="2"/>
          </p:nvPr>
        </p:nvSpPr>
        <p:spPr>
          <a:xfrm>
            <a:off x="839789" y="2057400"/>
            <a:ext cx="3694924" cy="2682549"/>
          </a:xfrm>
        </p:spPr>
        <p:txBody>
          <a:bodyPr>
            <a:normAutofit/>
          </a:bodyPr>
          <a:lstStyle/>
          <a:p>
            <a:pPr algn="just"/>
            <a:r>
              <a:rPr lang="fr-FR" sz="1400" dirty="0"/>
              <a:t>L’algorithme K-</a:t>
            </a:r>
            <a:r>
              <a:rPr lang="fr-FR" sz="1400" dirty="0" err="1"/>
              <a:t>Means</a:t>
            </a:r>
            <a:r>
              <a:rPr lang="fr-FR" sz="1400" dirty="0"/>
              <a:t> est l’algorithme de segmentation le plus adapté dans le cas de notre jeu de données de clients Olist.</a:t>
            </a:r>
          </a:p>
          <a:p>
            <a:pPr algn="just"/>
            <a:r>
              <a:rPr lang="fr-FR" sz="1400" dirty="0"/>
              <a:t>Nous avons pu déterminer un nombre de clusters adapté à la problématique métier. De plus, les clusters intéressants pour les équipes marketing d’Olist ont été ciblés.</a:t>
            </a:r>
          </a:p>
          <a:p>
            <a:pPr algn="just"/>
            <a:r>
              <a:rPr lang="fr-FR" sz="1400" dirty="0"/>
              <a:t>Nous avons également constaté qu’une période de mise à jour de la segmentation de 15 jours sera nécessaire afin de conserver la pertinence de notre segmentation.</a:t>
            </a:r>
          </a:p>
        </p:txBody>
      </p:sp>
      <p:pic>
        <p:nvPicPr>
          <p:cNvPr id="37890" name="Picture 2" descr="Comment segmenter efficacement sa base de données pour des actions ciblées">
            <a:extLst>
              <a:ext uri="{FF2B5EF4-FFF2-40B4-BE49-F238E27FC236}">
                <a16:creationId xmlns:a16="http://schemas.microsoft.com/office/drawing/2014/main" id="{BD7A48A8-395D-4D79-7D8F-40E3BC2FB6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7" y="1461796"/>
            <a:ext cx="6590459" cy="3690657"/>
          </a:xfrm>
          <a:prstGeom prst="rect">
            <a:avLst/>
          </a:prstGeom>
          <a:noFill/>
          <a:ln>
            <a:solidFill>
              <a:srgbClr val="B8BCC4"/>
            </a:solidFill>
          </a:ln>
          <a:extLst>
            <a:ext uri="{909E8E84-426E-40DD-AFC4-6F175D3DCCD1}">
              <a14:hiddenFill xmlns:a14="http://schemas.microsoft.com/office/drawing/2010/main">
                <a:solidFill>
                  <a:srgbClr val="FFFFFF"/>
                </a:solidFill>
              </a14:hiddenFill>
            </a:ext>
          </a:extLst>
        </p:spPr>
      </p:pic>
      <p:cxnSp>
        <p:nvCxnSpPr>
          <p:cNvPr id="9" name="Connecteur droit 8">
            <a:extLst>
              <a:ext uri="{FF2B5EF4-FFF2-40B4-BE49-F238E27FC236}">
                <a16:creationId xmlns:a16="http://schemas.microsoft.com/office/drawing/2014/main" id="{08DA99A0-6784-2D88-E01C-59CDD59B28C6}"/>
              </a:ext>
            </a:extLst>
          </p:cNvPr>
          <p:cNvCxnSpPr/>
          <p:nvPr/>
        </p:nvCxnSpPr>
        <p:spPr>
          <a:xfrm>
            <a:off x="933061" y="1990531"/>
            <a:ext cx="369492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07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descr="SoftBank vem para financiar expansão, diz fundador do Olist">
            <a:extLst>
              <a:ext uri="{FF2B5EF4-FFF2-40B4-BE49-F238E27FC236}">
                <a16:creationId xmlns:a16="http://schemas.microsoft.com/office/drawing/2014/main" id="{ADD19207-2B81-C0A8-1753-F207BD072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objet 3" descr="Personnes avec des documents">
            <a:extLst>
              <a:ext uri="{FF2B5EF4-FFF2-40B4-BE49-F238E27FC236}">
                <a16:creationId xmlns:a16="http://schemas.microsoft.com/office/drawing/2014/main" id="{09407BE6-7246-D6A6-518B-51F151617A0D}"/>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rgbClr val="9498C8">
              <a:alpha val="69804"/>
            </a:srgbClr>
          </a:solidFill>
        </p:spPr>
        <p:txBody>
          <a:bodyPr wrap="square" lIns="0" tIns="0" rIns="0" bIns="0" rtlCol="0"/>
          <a:lstStyle/>
          <a:p>
            <a:pPr rtl="0"/>
            <a:endParaRPr lang="fr-FR"/>
          </a:p>
        </p:txBody>
      </p:sp>
      <p:sp>
        <p:nvSpPr>
          <p:cNvPr id="7" name="Titre 1">
            <a:extLst>
              <a:ext uri="{FF2B5EF4-FFF2-40B4-BE49-F238E27FC236}">
                <a16:creationId xmlns:a16="http://schemas.microsoft.com/office/drawing/2014/main" id="{43958A4E-BC3D-84AC-3813-E9CFD31D4119}"/>
              </a:ext>
            </a:extLst>
          </p:cNvPr>
          <p:cNvSpPr txBox="1">
            <a:spLocks/>
          </p:cNvSpPr>
          <p:nvPr/>
        </p:nvSpPr>
        <p:spPr>
          <a:xfrm>
            <a:off x="1461796" y="1017041"/>
            <a:ext cx="9144000" cy="122852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5000"/>
              </a:lnSpc>
            </a:pPr>
            <a:r>
              <a:rPr lang="fr-FR" sz="5000" dirty="0">
                <a:solidFill>
                  <a:schemeClr val="bg1"/>
                </a:solidFill>
                <a:latin typeface="Lato" panose="020F0502020204030203" pitchFamily="34" charset="0"/>
                <a:ea typeface="Lato" panose="020F0502020204030203" pitchFamily="34" charset="0"/>
                <a:cs typeface="Lato" panose="020F0502020204030203" pitchFamily="34" charset="0"/>
              </a:rPr>
              <a:t>MERCI DE VOTRE ATTENTION</a:t>
            </a:r>
          </a:p>
          <a:p>
            <a:pPr algn="ctr">
              <a:lnSpc>
                <a:spcPct val="125000"/>
              </a:lnSpc>
            </a:pPr>
            <a:r>
              <a:rPr lang="fr-FR" sz="5000" dirty="0">
                <a:latin typeface="Lato" panose="020F0502020204030203" pitchFamily="34" charset="0"/>
                <a:ea typeface="Lato" panose="020F0502020204030203" pitchFamily="34" charset="0"/>
                <a:cs typeface="Lato" panose="020F0502020204030203" pitchFamily="34" charset="0"/>
              </a:rPr>
              <a:t>Questions/Réponses</a:t>
            </a:r>
          </a:p>
        </p:txBody>
      </p:sp>
      <p:sp>
        <p:nvSpPr>
          <p:cNvPr id="8" name="Sous-titre 2">
            <a:extLst>
              <a:ext uri="{FF2B5EF4-FFF2-40B4-BE49-F238E27FC236}">
                <a16:creationId xmlns:a16="http://schemas.microsoft.com/office/drawing/2014/main" id="{16CB2175-1FC0-04E1-1A4A-3AE3833CC163}"/>
              </a:ext>
            </a:extLst>
          </p:cNvPr>
          <p:cNvSpPr txBox="1">
            <a:spLocks/>
          </p:cNvSpPr>
          <p:nvPr/>
        </p:nvSpPr>
        <p:spPr>
          <a:xfrm>
            <a:off x="3428655" y="2694120"/>
            <a:ext cx="5210281" cy="1136982"/>
          </a:xfrm>
          <a:prstGeom prst="rect">
            <a:avLst/>
          </a:prstGeom>
          <a:solidFill>
            <a:srgbClr val="1A28D1">
              <a:alpha val="90000"/>
            </a:srgbClr>
          </a:solidFill>
        </p:spPr>
        <p:txBody>
          <a:bodyPr vert="horz" lIns="91440" tIns="45720" rIns="91440" bIns="4572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1400" spc="65" dirty="0">
                <a:solidFill>
                  <a:schemeClr val="bg1"/>
                </a:solidFill>
                <a:latin typeface="Lato" panose="020F0502020204030203" pitchFamily="34" charset="0"/>
                <a:ea typeface="Lato" panose="020F0502020204030203" pitchFamily="34" charset="0"/>
                <a:cs typeface="Lato" panose="020F0502020204030203" pitchFamily="34" charset="0"/>
              </a:rPr>
              <a:t>Aurélien TESTELIN</a:t>
            </a:r>
          </a:p>
          <a:p>
            <a:pPr marL="0" indent="0" algn="ctr">
              <a:buNone/>
            </a:pPr>
            <a:r>
              <a:rPr lang="fr-FR" sz="1400" spc="65" dirty="0">
                <a:solidFill>
                  <a:schemeClr val="bg1"/>
                </a:solidFill>
                <a:latin typeface="Lato" panose="020F0502020204030203" pitchFamily="34" charset="0"/>
                <a:ea typeface="Lato" panose="020F0502020204030203" pitchFamily="34" charset="0"/>
                <a:cs typeface="Lato" panose="020F0502020204030203" pitchFamily="34" charset="0"/>
              </a:rPr>
              <a:t>DATA | </a:t>
            </a:r>
            <a:r>
              <a:rPr lang="fr-FR" sz="1400" i="0" spc="65" dirty="0">
                <a:solidFill>
                  <a:schemeClr val="bg1"/>
                </a:solidFill>
                <a:latin typeface="Lato" panose="020F0502020204030203" pitchFamily="34" charset="0"/>
                <a:ea typeface="Lato" panose="020F0502020204030203" pitchFamily="34" charset="0"/>
                <a:cs typeface="Lato" panose="020F0502020204030203" pitchFamily="34" charset="0"/>
              </a:rPr>
              <a:t>INGÉNIEUR IA </a:t>
            </a:r>
            <a:r>
              <a:rPr lang="fr-FR" sz="1400" spc="65" dirty="0">
                <a:solidFill>
                  <a:schemeClr val="bg1"/>
                </a:solidFill>
                <a:latin typeface="Lato" panose="020F0502020204030203" pitchFamily="34" charset="0"/>
                <a:ea typeface="Lato" panose="020F0502020204030203" pitchFamily="34" charset="0"/>
                <a:cs typeface="Lato" panose="020F0502020204030203" pitchFamily="34" charset="0"/>
              </a:rPr>
              <a:t>| OPENCLASSROOMS</a:t>
            </a:r>
          </a:p>
          <a:p>
            <a:pPr marL="0" indent="0" algn="ctr">
              <a:buNone/>
            </a:pPr>
            <a:r>
              <a:rPr lang="fr-FR" sz="1200" dirty="0">
                <a:solidFill>
                  <a:schemeClr val="bg1"/>
                </a:solidFill>
                <a:latin typeface="Lato" panose="020F0502020204030203" pitchFamily="34" charset="0"/>
                <a:ea typeface="Lato" panose="020F0502020204030203" pitchFamily="34" charset="0"/>
                <a:cs typeface="Lato" panose="020F0502020204030203" pitchFamily="34" charset="0"/>
              </a:rPr>
              <a:t>Mai 2023</a:t>
            </a:r>
            <a:endParaRPr lang="fr-FR" sz="1400" b="1" spc="65"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objet 7" descr="Rectangle beige">
            <a:extLst>
              <a:ext uri="{FF2B5EF4-FFF2-40B4-BE49-F238E27FC236}">
                <a16:creationId xmlns:a16="http://schemas.microsoft.com/office/drawing/2014/main" id="{BFA96284-11C5-A173-C121-595A1931D598}"/>
              </a:ext>
            </a:extLst>
          </p:cNvPr>
          <p:cNvSpPr/>
          <p:nvPr/>
        </p:nvSpPr>
        <p:spPr>
          <a:xfrm>
            <a:off x="3108000" y="2332648"/>
            <a:ext cx="5976000" cy="0"/>
          </a:xfrm>
          <a:custGeom>
            <a:avLst/>
            <a:gdLst/>
            <a:ahLst/>
            <a:cxnLst/>
            <a:rect l="l" t="t" r="r" b="b"/>
            <a:pathLst>
              <a:path w="3935729">
                <a:moveTo>
                  <a:pt x="0" y="0"/>
                </a:moveTo>
                <a:lnTo>
                  <a:pt x="3935349" y="0"/>
                </a:lnTo>
              </a:path>
            </a:pathLst>
          </a:custGeom>
          <a:ln w="54863">
            <a:solidFill>
              <a:srgbClr val="1A28D1"/>
            </a:solidFill>
          </a:ln>
        </p:spPr>
        <p:txBody>
          <a:bodyPr wrap="square" lIns="0" tIns="0" rIns="0" bIns="0" rtlCol="0"/>
          <a:lstStyle/>
          <a:p>
            <a:pPr rtl="0"/>
            <a:endParaRPr lang="fr-FR"/>
          </a:p>
        </p:txBody>
      </p:sp>
      <p:cxnSp>
        <p:nvCxnSpPr>
          <p:cNvPr id="13" name="Connecteur droit 12">
            <a:extLst>
              <a:ext uri="{FF2B5EF4-FFF2-40B4-BE49-F238E27FC236}">
                <a16:creationId xmlns:a16="http://schemas.microsoft.com/office/drawing/2014/main" id="{13DAE5CB-F6E1-8BD2-174F-E647B10D7BDC}"/>
              </a:ext>
            </a:extLst>
          </p:cNvPr>
          <p:cNvCxnSpPr>
            <a:cxnSpLocks/>
          </p:cNvCxnSpPr>
          <p:nvPr/>
        </p:nvCxnSpPr>
        <p:spPr>
          <a:xfrm>
            <a:off x="4068147" y="3379237"/>
            <a:ext cx="39686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19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BFE8AB-4D76-BFA8-594A-E34B7788802E}"/>
              </a:ext>
            </a:extLst>
          </p:cNvPr>
          <p:cNvSpPr>
            <a:spLocks noGrp="1"/>
          </p:cNvSpPr>
          <p:nvPr>
            <p:ph type="title"/>
          </p:nvPr>
        </p:nvSpPr>
        <p:spPr>
          <a:xfrm>
            <a:off x="839788" y="1550313"/>
            <a:ext cx="3932237" cy="427776"/>
          </a:xfrm>
        </p:spPr>
        <p:txBody>
          <a:bodyPr>
            <a:normAutofit fontScale="90000"/>
          </a:bodyPr>
          <a:lstStyle/>
          <a:p>
            <a:r>
              <a:rPr lang="fr-FR" dirty="0">
                <a:latin typeface="Lato" panose="020F0502020204030203" pitchFamily="34" charset="0"/>
                <a:ea typeface="Lato" panose="020F0502020204030203" pitchFamily="34" charset="0"/>
                <a:cs typeface="Lato" panose="020F0502020204030203" pitchFamily="34" charset="0"/>
              </a:rPr>
              <a:t>Analyse exploratoire</a:t>
            </a:r>
          </a:p>
        </p:txBody>
      </p:sp>
      <p:sp>
        <p:nvSpPr>
          <p:cNvPr id="7" name="Espace réservé du texte 6">
            <a:extLst>
              <a:ext uri="{FF2B5EF4-FFF2-40B4-BE49-F238E27FC236}">
                <a16:creationId xmlns:a16="http://schemas.microsoft.com/office/drawing/2014/main" id="{6F1BE4B5-F078-2A85-D043-3BA4AE917927}"/>
              </a:ext>
            </a:extLst>
          </p:cNvPr>
          <p:cNvSpPr>
            <a:spLocks noGrp="1"/>
          </p:cNvSpPr>
          <p:nvPr>
            <p:ph type="body" sz="half" idx="2"/>
          </p:nvPr>
        </p:nvSpPr>
        <p:spPr>
          <a:xfrm>
            <a:off x="839788" y="2069840"/>
            <a:ext cx="3932237" cy="3811588"/>
          </a:xfrm>
        </p:spPr>
        <p:txBody>
          <a:bodyPr>
            <a:normAutofit fontScale="92500" lnSpcReduction="10000"/>
          </a:bodyPr>
          <a:lstStyle/>
          <a:p>
            <a:r>
              <a:rPr lang="fr-FR" dirty="0">
                <a:latin typeface="Lato" panose="020F0502020204030203" pitchFamily="34" charset="0"/>
                <a:ea typeface="Lato" panose="020F0502020204030203" pitchFamily="34" charset="0"/>
                <a:cs typeface="Lato" panose="020F0502020204030203" pitchFamily="34" charset="0"/>
              </a:rPr>
              <a:t>Les données fournies par Olist sont réparties dans plusieurs tables.</a:t>
            </a:r>
          </a:p>
          <a:p>
            <a:pPr marL="285750" indent="-285750">
              <a:buClr>
                <a:srgbClr val="6B7CE4"/>
              </a:buClr>
              <a:buFont typeface="Wingdings" panose="05000000000000000000" pitchFamily="2" charset="2"/>
              <a:buChar char="§"/>
            </a:pPr>
            <a:r>
              <a:rPr lang="fr-FR" dirty="0">
                <a:solidFill>
                  <a:srgbClr val="2332D0"/>
                </a:solidFill>
                <a:latin typeface="Lato" panose="020F0502020204030203" pitchFamily="34" charset="0"/>
                <a:ea typeface="Lato" panose="020F0502020204030203" pitchFamily="34" charset="0"/>
                <a:cs typeface="Lato" panose="020F0502020204030203" pitchFamily="34" charset="0"/>
              </a:rPr>
              <a:t>Les clients :</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Customers</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Geolocalisation</a:t>
            </a:r>
          </a:p>
          <a:p>
            <a:pPr marL="285750" indent="-285750">
              <a:buClr>
                <a:srgbClr val="6B7CE4"/>
              </a:buClr>
              <a:buFont typeface="Wingdings" panose="05000000000000000000" pitchFamily="2" charset="2"/>
              <a:buChar char="§"/>
            </a:pPr>
            <a:r>
              <a:rPr lang="fr-FR" dirty="0">
                <a:solidFill>
                  <a:srgbClr val="2332D0"/>
                </a:solidFill>
                <a:latin typeface="Lato" panose="020F0502020204030203" pitchFamily="34" charset="0"/>
                <a:ea typeface="Lato" panose="020F0502020204030203" pitchFamily="34" charset="0"/>
                <a:cs typeface="Lato" panose="020F0502020204030203" pitchFamily="34" charset="0"/>
              </a:rPr>
              <a:t>Les commandes :</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Orders</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Orders_items</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Order_payment</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Order_reviews</a:t>
            </a:r>
          </a:p>
          <a:p>
            <a:pPr marL="285750" indent="-285750">
              <a:buClr>
                <a:srgbClr val="6B7CE4"/>
              </a:buClr>
              <a:buFont typeface="Wingdings" panose="05000000000000000000" pitchFamily="2" charset="2"/>
              <a:buChar char="§"/>
            </a:pPr>
            <a:r>
              <a:rPr lang="fr-FR" dirty="0">
                <a:solidFill>
                  <a:srgbClr val="2332D0"/>
                </a:solidFill>
                <a:latin typeface="Lato" panose="020F0502020204030203" pitchFamily="34" charset="0"/>
                <a:ea typeface="Lato" panose="020F0502020204030203" pitchFamily="34" charset="0"/>
                <a:cs typeface="Lato" panose="020F0502020204030203" pitchFamily="34" charset="0"/>
              </a:rPr>
              <a:t>Les produits :</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Products</a:t>
            </a:r>
          </a:p>
          <a:p>
            <a:pPr marL="742950" lvl="1" indent="-285750">
              <a:buClr>
                <a:srgbClr val="6B7CE4"/>
              </a:buClr>
              <a:buFont typeface="Wingdings" panose="05000000000000000000" pitchFamily="2" charset="2"/>
              <a:buChar char="§"/>
            </a:pPr>
            <a:r>
              <a:rPr lang="fr-FR" dirty="0">
                <a:latin typeface="Lato" panose="020F0502020204030203" pitchFamily="34" charset="0"/>
                <a:ea typeface="Lato" panose="020F0502020204030203" pitchFamily="34" charset="0"/>
                <a:cs typeface="Lato" panose="020F0502020204030203" pitchFamily="34" charset="0"/>
              </a:rPr>
              <a:t>Categories</a:t>
            </a:r>
          </a:p>
          <a:p>
            <a:r>
              <a:rPr lang="fr-FR" sz="1300" dirty="0">
                <a:solidFill>
                  <a:srgbClr val="7678A8"/>
                </a:solidFill>
                <a:latin typeface="Lato" panose="020F0502020204030203" pitchFamily="34" charset="0"/>
                <a:ea typeface="Lato" panose="020F0502020204030203" pitchFamily="34" charset="0"/>
                <a:cs typeface="Lato" panose="020F0502020204030203" pitchFamily="34" charset="0"/>
              </a:rPr>
              <a:t>Olist nous fournit également des informations sur les vendeurs que nous avons décidé de ne pas exploiter.</a:t>
            </a:r>
          </a:p>
        </p:txBody>
      </p:sp>
      <p:pic>
        <p:nvPicPr>
          <p:cNvPr id="4100" name="Picture 4">
            <a:extLst>
              <a:ext uri="{FF2B5EF4-FFF2-40B4-BE49-F238E27FC236}">
                <a16:creationId xmlns:a16="http://schemas.microsoft.com/office/drawing/2014/main" id="{EB976C7D-09F7-0A12-B1F0-7126CC2D0B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0012" y="2057400"/>
            <a:ext cx="6172200" cy="3722007"/>
          </a:xfrm>
          <a:prstGeom prst="rect">
            <a:avLst/>
          </a:prstGeom>
          <a:noFill/>
          <a:ln>
            <a:solidFill>
              <a:srgbClr val="9498C8"/>
            </a:solidFill>
          </a:ln>
          <a:extLst>
            <a:ext uri="{909E8E84-426E-40DD-AFC4-6F175D3DCCD1}">
              <a14:hiddenFill xmlns:a14="http://schemas.microsoft.com/office/drawing/2010/main">
                <a:solidFill>
                  <a:srgbClr val="FFFFFF"/>
                </a:solidFill>
              </a14:hiddenFill>
            </a:ext>
          </a:extLst>
        </p:spPr>
      </p:pic>
      <p:cxnSp>
        <p:nvCxnSpPr>
          <p:cNvPr id="9" name="Connecteur droit 8">
            <a:extLst>
              <a:ext uri="{FF2B5EF4-FFF2-40B4-BE49-F238E27FC236}">
                <a16:creationId xmlns:a16="http://schemas.microsoft.com/office/drawing/2014/main" id="{83DF6D5E-6FA1-9F71-627C-DE57015D15E3}"/>
              </a:ext>
            </a:extLst>
          </p:cNvPr>
          <p:cNvCxnSpPr>
            <a:cxnSpLocks/>
          </p:cNvCxnSpPr>
          <p:nvPr/>
        </p:nvCxnSpPr>
        <p:spPr>
          <a:xfrm>
            <a:off x="920620" y="1978089"/>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8569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1A55AC84-3918-CC9B-89C9-E55B3C9DACB8}"/>
              </a:ext>
            </a:extLst>
          </p:cNvPr>
          <p:cNvSpPr>
            <a:spLocks noGrp="1"/>
          </p:cNvSpPr>
          <p:nvPr>
            <p:ph type="title"/>
          </p:nvPr>
        </p:nvSpPr>
        <p:spPr>
          <a:xfrm>
            <a:off x="839788" y="1192178"/>
            <a:ext cx="3932237" cy="554525"/>
          </a:xfrm>
        </p:spPr>
        <p:txBody>
          <a:bodyPr/>
          <a:lstStyle/>
          <a:p>
            <a:r>
              <a:rPr lang="fr-FR" dirty="0">
                <a:latin typeface="Lato" panose="020F0502020204030203" pitchFamily="34" charset="0"/>
                <a:ea typeface="Lato" panose="020F0502020204030203" pitchFamily="34" charset="0"/>
                <a:cs typeface="Lato" panose="020F0502020204030203" pitchFamily="34" charset="0"/>
              </a:rPr>
              <a:t>Les clients:</a:t>
            </a:r>
          </a:p>
        </p:txBody>
      </p:sp>
      <p:cxnSp>
        <p:nvCxnSpPr>
          <p:cNvPr id="8" name="Connecteur droit 7">
            <a:extLst>
              <a:ext uri="{FF2B5EF4-FFF2-40B4-BE49-F238E27FC236}">
                <a16:creationId xmlns:a16="http://schemas.microsoft.com/office/drawing/2014/main" id="{3C3671F0-5D0F-09CE-2919-A64009822AB4}"/>
              </a:ext>
            </a:extLst>
          </p:cNvPr>
          <p:cNvCxnSpPr>
            <a:cxnSpLocks/>
          </p:cNvCxnSpPr>
          <p:nvPr/>
        </p:nvCxnSpPr>
        <p:spPr>
          <a:xfrm flipV="1">
            <a:off x="929674" y="1746703"/>
            <a:ext cx="2012702" cy="13487"/>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1" name="Espace réservé du contenu 10">
            <a:extLst>
              <a:ext uri="{FF2B5EF4-FFF2-40B4-BE49-F238E27FC236}">
                <a16:creationId xmlns:a16="http://schemas.microsoft.com/office/drawing/2014/main" id="{7AC99B3E-8BA8-6F87-73F5-DCD55E48C5DB}"/>
              </a:ext>
            </a:extLst>
          </p:cNvPr>
          <p:cNvPicPr>
            <a:picLocks noGrp="1" noChangeAspect="1"/>
          </p:cNvPicPr>
          <p:nvPr>
            <p:ph idx="1"/>
          </p:nvPr>
        </p:nvPicPr>
        <p:blipFill>
          <a:blip r:embed="rId2"/>
          <a:stretch>
            <a:fillRect/>
          </a:stretch>
        </p:blipFill>
        <p:spPr>
          <a:xfrm>
            <a:off x="3657601" y="430062"/>
            <a:ext cx="8447230" cy="2747704"/>
          </a:xfrm>
          <a:ln>
            <a:solidFill>
              <a:schemeClr val="tx1">
                <a:lumMod val="95000"/>
                <a:lumOff val="5000"/>
              </a:schemeClr>
            </a:solidFill>
          </a:ln>
        </p:spPr>
      </p:pic>
      <p:pic>
        <p:nvPicPr>
          <p:cNvPr id="15" name="Image 14">
            <a:extLst>
              <a:ext uri="{FF2B5EF4-FFF2-40B4-BE49-F238E27FC236}">
                <a16:creationId xmlns:a16="http://schemas.microsoft.com/office/drawing/2014/main" id="{C7463C4B-E2A5-E824-55AF-AE6CE3F9C8FD}"/>
              </a:ext>
            </a:extLst>
          </p:cNvPr>
          <p:cNvPicPr>
            <a:picLocks noChangeAspect="1"/>
          </p:cNvPicPr>
          <p:nvPr/>
        </p:nvPicPr>
        <p:blipFill>
          <a:blip r:embed="rId3"/>
          <a:stretch>
            <a:fillRect/>
          </a:stretch>
        </p:blipFill>
        <p:spPr>
          <a:xfrm>
            <a:off x="3657601" y="3279266"/>
            <a:ext cx="7485849" cy="3302581"/>
          </a:xfrm>
          <a:prstGeom prst="rect">
            <a:avLst/>
          </a:prstGeom>
          <a:ln>
            <a:solidFill>
              <a:schemeClr val="tx1">
                <a:lumMod val="95000"/>
                <a:lumOff val="5000"/>
              </a:schemeClr>
            </a:solidFill>
          </a:ln>
        </p:spPr>
      </p:pic>
    </p:spTree>
    <p:extLst>
      <p:ext uri="{BB962C8B-B14F-4D97-AF65-F5344CB8AC3E}">
        <p14:creationId xmlns:p14="http://schemas.microsoft.com/office/powerpoint/2010/main" val="10348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FFFDC3B0-AA09-0FCC-CDED-4132909CA0E9}"/>
              </a:ext>
            </a:extLst>
          </p:cNvPr>
          <p:cNvSpPr>
            <a:spLocks noGrp="1"/>
          </p:cNvSpPr>
          <p:nvPr>
            <p:ph type="title"/>
          </p:nvPr>
        </p:nvSpPr>
        <p:spPr>
          <a:xfrm>
            <a:off x="393780" y="687707"/>
            <a:ext cx="3932237" cy="554525"/>
          </a:xfrm>
        </p:spPr>
        <p:txBody>
          <a:bodyPr/>
          <a:lstStyle/>
          <a:p>
            <a:r>
              <a:rPr lang="fr-FR" dirty="0">
                <a:latin typeface="Lato" panose="020F0502020204030203" pitchFamily="34" charset="0"/>
                <a:ea typeface="Lato" panose="020F0502020204030203" pitchFamily="34" charset="0"/>
                <a:cs typeface="Lato" panose="020F0502020204030203" pitchFamily="34" charset="0"/>
              </a:rPr>
              <a:t>Les commandes:</a:t>
            </a:r>
          </a:p>
        </p:txBody>
      </p:sp>
      <p:cxnSp>
        <p:nvCxnSpPr>
          <p:cNvPr id="7" name="Connecteur droit 6">
            <a:extLst>
              <a:ext uri="{FF2B5EF4-FFF2-40B4-BE49-F238E27FC236}">
                <a16:creationId xmlns:a16="http://schemas.microsoft.com/office/drawing/2014/main" id="{ABFAD517-3DF3-5404-58F1-26DBEEBFDD92}"/>
              </a:ext>
            </a:extLst>
          </p:cNvPr>
          <p:cNvCxnSpPr>
            <a:cxnSpLocks/>
          </p:cNvCxnSpPr>
          <p:nvPr/>
        </p:nvCxnSpPr>
        <p:spPr>
          <a:xfrm>
            <a:off x="393780" y="1220797"/>
            <a:ext cx="303748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17" name="Image 16">
            <a:extLst>
              <a:ext uri="{FF2B5EF4-FFF2-40B4-BE49-F238E27FC236}">
                <a16:creationId xmlns:a16="http://schemas.microsoft.com/office/drawing/2014/main" id="{61D1012D-F054-7334-AE82-F4DB388086C8}"/>
              </a:ext>
            </a:extLst>
          </p:cNvPr>
          <p:cNvPicPr>
            <a:picLocks noChangeAspect="1"/>
          </p:cNvPicPr>
          <p:nvPr/>
        </p:nvPicPr>
        <p:blipFill>
          <a:blip r:embed="rId2"/>
          <a:stretch>
            <a:fillRect/>
          </a:stretch>
        </p:blipFill>
        <p:spPr>
          <a:xfrm>
            <a:off x="5907722" y="1316186"/>
            <a:ext cx="4940204" cy="2627985"/>
          </a:xfrm>
          <a:prstGeom prst="rect">
            <a:avLst/>
          </a:prstGeom>
          <a:ln>
            <a:solidFill>
              <a:schemeClr val="tx1">
                <a:lumMod val="95000"/>
                <a:lumOff val="5000"/>
              </a:schemeClr>
            </a:solidFill>
          </a:ln>
        </p:spPr>
      </p:pic>
      <p:pic>
        <p:nvPicPr>
          <p:cNvPr id="19" name="Image 18">
            <a:extLst>
              <a:ext uri="{FF2B5EF4-FFF2-40B4-BE49-F238E27FC236}">
                <a16:creationId xmlns:a16="http://schemas.microsoft.com/office/drawing/2014/main" id="{B49FCAEA-8894-F2BF-AC29-028527A22CF5}"/>
              </a:ext>
            </a:extLst>
          </p:cNvPr>
          <p:cNvPicPr>
            <a:picLocks noChangeAspect="1"/>
          </p:cNvPicPr>
          <p:nvPr/>
        </p:nvPicPr>
        <p:blipFill>
          <a:blip r:embed="rId3"/>
          <a:stretch>
            <a:fillRect/>
          </a:stretch>
        </p:blipFill>
        <p:spPr>
          <a:xfrm>
            <a:off x="753987" y="1386198"/>
            <a:ext cx="5106873" cy="2557973"/>
          </a:xfrm>
          <a:prstGeom prst="rect">
            <a:avLst/>
          </a:prstGeom>
          <a:ln>
            <a:solidFill>
              <a:schemeClr val="tx1">
                <a:lumMod val="95000"/>
                <a:lumOff val="5000"/>
              </a:schemeClr>
            </a:solidFill>
          </a:ln>
        </p:spPr>
      </p:pic>
      <p:pic>
        <p:nvPicPr>
          <p:cNvPr id="21" name="Image 20">
            <a:extLst>
              <a:ext uri="{FF2B5EF4-FFF2-40B4-BE49-F238E27FC236}">
                <a16:creationId xmlns:a16="http://schemas.microsoft.com/office/drawing/2014/main" id="{55B0E3E2-9BCD-7F18-6EDE-D4E0D78F5D99}"/>
              </a:ext>
            </a:extLst>
          </p:cNvPr>
          <p:cNvPicPr>
            <a:picLocks noChangeAspect="1"/>
          </p:cNvPicPr>
          <p:nvPr/>
        </p:nvPicPr>
        <p:blipFill>
          <a:blip r:embed="rId4"/>
          <a:stretch>
            <a:fillRect/>
          </a:stretch>
        </p:blipFill>
        <p:spPr>
          <a:xfrm>
            <a:off x="553135" y="4064428"/>
            <a:ext cx="5307725" cy="2317457"/>
          </a:xfrm>
          <a:prstGeom prst="rect">
            <a:avLst/>
          </a:prstGeom>
          <a:ln>
            <a:solidFill>
              <a:schemeClr val="tx1">
                <a:lumMod val="95000"/>
                <a:lumOff val="5000"/>
              </a:schemeClr>
            </a:solidFill>
          </a:ln>
        </p:spPr>
      </p:pic>
      <p:pic>
        <p:nvPicPr>
          <p:cNvPr id="23" name="Image 22">
            <a:extLst>
              <a:ext uri="{FF2B5EF4-FFF2-40B4-BE49-F238E27FC236}">
                <a16:creationId xmlns:a16="http://schemas.microsoft.com/office/drawing/2014/main" id="{79871F89-3CAD-217B-D18C-FC6EDA224B20}"/>
              </a:ext>
            </a:extLst>
          </p:cNvPr>
          <p:cNvPicPr>
            <a:picLocks noChangeAspect="1"/>
          </p:cNvPicPr>
          <p:nvPr/>
        </p:nvPicPr>
        <p:blipFill>
          <a:blip r:embed="rId5"/>
          <a:stretch>
            <a:fillRect/>
          </a:stretch>
        </p:blipFill>
        <p:spPr>
          <a:xfrm>
            <a:off x="5907722" y="4064428"/>
            <a:ext cx="4940204" cy="2557972"/>
          </a:xfrm>
          <a:prstGeom prst="rect">
            <a:avLst/>
          </a:prstGeom>
          <a:ln>
            <a:solidFill>
              <a:schemeClr val="tx1">
                <a:lumMod val="95000"/>
                <a:lumOff val="5000"/>
              </a:schemeClr>
            </a:solidFill>
          </a:ln>
        </p:spPr>
      </p:pic>
    </p:spTree>
    <p:extLst>
      <p:ext uri="{BB962C8B-B14F-4D97-AF65-F5344CB8AC3E}">
        <p14:creationId xmlns:p14="http://schemas.microsoft.com/office/powerpoint/2010/main" val="109568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3">
            <a:extLst>
              <a:ext uri="{FF2B5EF4-FFF2-40B4-BE49-F238E27FC236}">
                <a16:creationId xmlns:a16="http://schemas.microsoft.com/office/drawing/2014/main" id="{A9BBD16E-985E-A8F6-AC0E-223C905C99CA}"/>
              </a:ext>
            </a:extLst>
          </p:cNvPr>
          <p:cNvSpPr>
            <a:spLocks noGrp="1"/>
          </p:cNvSpPr>
          <p:nvPr>
            <p:ph type="title"/>
          </p:nvPr>
        </p:nvSpPr>
        <p:spPr>
          <a:xfrm>
            <a:off x="839788" y="1192178"/>
            <a:ext cx="3932237" cy="554525"/>
          </a:xfrm>
        </p:spPr>
        <p:txBody>
          <a:bodyPr/>
          <a:lstStyle/>
          <a:p>
            <a:r>
              <a:rPr lang="fr-FR" dirty="0">
                <a:latin typeface="Lato" panose="020F0502020204030203" pitchFamily="34" charset="0"/>
                <a:ea typeface="Lato" panose="020F0502020204030203" pitchFamily="34" charset="0"/>
                <a:cs typeface="Lato" panose="020F0502020204030203" pitchFamily="34" charset="0"/>
              </a:rPr>
              <a:t>Les produits:</a:t>
            </a:r>
          </a:p>
        </p:txBody>
      </p:sp>
      <p:cxnSp>
        <p:nvCxnSpPr>
          <p:cNvPr id="25" name="Connecteur droit 24">
            <a:extLst>
              <a:ext uri="{FF2B5EF4-FFF2-40B4-BE49-F238E27FC236}">
                <a16:creationId xmlns:a16="http://schemas.microsoft.com/office/drawing/2014/main" id="{69222FF7-AEC0-DD68-547D-9B90D4BF7802}"/>
              </a:ext>
            </a:extLst>
          </p:cNvPr>
          <p:cNvCxnSpPr>
            <a:cxnSpLocks/>
          </p:cNvCxnSpPr>
          <p:nvPr/>
        </p:nvCxnSpPr>
        <p:spPr>
          <a:xfrm>
            <a:off x="929674" y="1674275"/>
            <a:ext cx="2338627"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31" name="Image 30">
            <a:extLst>
              <a:ext uri="{FF2B5EF4-FFF2-40B4-BE49-F238E27FC236}">
                <a16:creationId xmlns:a16="http://schemas.microsoft.com/office/drawing/2014/main" id="{524A7A7E-A8A2-FAF4-8E75-61D1C0490843}"/>
              </a:ext>
            </a:extLst>
          </p:cNvPr>
          <p:cNvPicPr>
            <a:picLocks noChangeAspect="1"/>
          </p:cNvPicPr>
          <p:nvPr/>
        </p:nvPicPr>
        <p:blipFill>
          <a:blip r:embed="rId2"/>
          <a:stretch>
            <a:fillRect/>
          </a:stretch>
        </p:blipFill>
        <p:spPr>
          <a:xfrm>
            <a:off x="5932548" y="1128553"/>
            <a:ext cx="5210902" cy="2896004"/>
          </a:xfrm>
          <a:prstGeom prst="rect">
            <a:avLst/>
          </a:prstGeom>
          <a:ln>
            <a:solidFill>
              <a:schemeClr val="tx1">
                <a:lumMod val="95000"/>
                <a:lumOff val="5000"/>
              </a:schemeClr>
            </a:solidFill>
          </a:ln>
        </p:spPr>
      </p:pic>
      <p:pic>
        <p:nvPicPr>
          <p:cNvPr id="33" name="Image 32">
            <a:extLst>
              <a:ext uri="{FF2B5EF4-FFF2-40B4-BE49-F238E27FC236}">
                <a16:creationId xmlns:a16="http://schemas.microsoft.com/office/drawing/2014/main" id="{FC24E591-BD39-0126-7572-507A93DC4C5B}"/>
              </a:ext>
            </a:extLst>
          </p:cNvPr>
          <p:cNvPicPr>
            <a:picLocks noChangeAspect="1"/>
          </p:cNvPicPr>
          <p:nvPr/>
        </p:nvPicPr>
        <p:blipFill>
          <a:blip r:embed="rId3"/>
          <a:stretch>
            <a:fillRect/>
          </a:stretch>
        </p:blipFill>
        <p:spPr>
          <a:xfrm>
            <a:off x="5932548" y="4252866"/>
            <a:ext cx="5363323" cy="1476581"/>
          </a:xfrm>
          <a:prstGeom prst="rect">
            <a:avLst/>
          </a:prstGeom>
          <a:ln>
            <a:solidFill>
              <a:schemeClr val="tx1">
                <a:lumMod val="95000"/>
                <a:lumOff val="5000"/>
              </a:schemeClr>
            </a:solidFill>
          </a:ln>
        </p:spPr>
      </p:pic>
    </p:spTree>
    <p:extLst>
      <p:ext uri="{BB962C8B-B14F-4D97-AF65-F5344CB8AC3E}">
        <p14:creationId xmlns:p14="http://schemas.microsoft.com/office/powerpoint/2010/main" val="324362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3">
            <a:extLst>
              <a:ext uri="{FF2B5EF4-FFF2-40B4-BE49-F238E27FC236}">
                <a16:creationId xmlns:a16="http://schemas.microsoft.com/office/drawing/2014/main" id="{FC6E4EDA-7176-3009-2DB9-8ADB42E0A25B}"/>
              </a:ext>
            </a:extLst>
          </p:cNvPr>
          <p:cNvSpPr>
            <a:spLocks noGrp="1"/>
          </p:cNvSpPr>
          <p:nvPr>
            <p:ph type="title"/>
          </p:nvPr>
        </p:nvSpPr>
        <p:spPr>
          <a:xfrm>
            <a:off x="839788" y="457200"/>
            <a:ext cx="3932237" cy="1600200"/>
          </a:xfrm>
        </p:spPr>
        <p:txBody>
          <a:bodyPr/>
          <a:lstStyle/>
          <a:p>
            <a:r>
              <a:rPr lang="fr-FR" dirty="0">
                <a:latin typeface="Lato" panose="020F0502020204030203" pitchFamily="34" charset="0"/>
                <a:ea typeface="Lato" panose="020F0502020204030203" pitchFamily="34" charset="0"/>
                <a:cs typeface="Lato" panose="020F0502020204030203" pitchFamily="34" charset="0"/>
              </a:rPr>
              <a:t>Analyse exploratoire</a:t>
            </a:r>
          </a:p>
        </p:txBody>
      </p:sp>
      <p:sp>
        <p:nvSpPr>
          <p:cNvPr id="23" name="Espace réservé du texte 6">
            <a:extLst>
              <a:ext uri="{FF2B5EF4-FFF2-40B4-BE49-F238E27FC236}">
                <a16:creationId xmlns:a16="http://schemas.microsoft.com/office/drawing/2014/main" id="{8F7B7E0D-203B-4B82-C1C3-7E3BBAC210DD}"/>
              </a:ext>
            </a:extLst>
          </p:cNvPr>
          <p:cNvSpPr>
            <a:spLocks noGrp="1"/>
          </p:cNvSpPr>
          <p:nvPr>
            <p:ph type="body" sz="half" idx="2"/>
          </p:nvPr>
        </p:nvSpPr>
        <p:spPr>
          <a:xfrm>
            <a:off x="839788" y="2209767"/>
            <a:ext cx="3477175" cy="3811588"/>
          </a:xfrm>
        </p:spPr>
        <p:txBody>
          <a:bodyPr>
            <a:normAutofit/>
          </a:bodyPr>
          <a:lstStyle/>
          <a:p>
            <a:pPr algn="just"/>
            <a:r>
              <a:rPr lang="fr-FR" dirty="0">
                <a:latin typeface="Lato" panose="020F0502020204030203" pitchFamily="34" charset="0"/>
                <a:ea typeface="Lato" panose="020F0502020204030203" pitchFamily="34" charset="0"/>
                <a:cs typeface="Lato" panose="020F0502020204030203" pitchFamily="34" charset="0"/>
              </a:rPr>
              <a:t>Les données fournies par Olist sont globalement bien complétées. </a:t>
            </a:r>
          </a:p>
          <a:p>
            <a:pPr algn="just"/>
            <a:r>
              <a:rPr lang="fr-FR" dirty="0">
                <a:latin typeface="Lato" panose="020F0502020204030203" pitchFamily="34" charset="0"/>
                <a:ea typeface="Lato" panose="020F0502020204030203" pitchFamily="34" charset="0"/>
                <a:cs typeface="Lato" panose="020F0502020204030203" pitchFamily="34" charset="0"/>
              </a:rPr>
              <a:t>Les </a:t>
            </a:r>
            <a:r>
              <a:rPr lang="fr-FR" dirty="0" err="1">
                <a:latin typeface="Lato" panose="020F0502020204030203" pitchFamily="34" charset="0"/>
                <a:ea typeface="Lato" panose="020F0502020204030203" pitchFamily="34" charset="0"/>
                <a:cs typeface="Lato" panose="020F0502020204030203" pitchFamily="34" charset="0"/>
              </a:rPr>
              <a:t>datasets</a:t>
            </a:r>
            <a:r>
              <a:rPr lang="fr-FR" dirty="0">
                <a:latin typeface="Lato" panose="020F0502020204030203" pitchFamily="34" charset="0"/>
                <a:ea typeface="Lato" panose="020F0502020204030203" pitchFamily="34" charset="0"/>
                <a:cs typeface="Lato" panose="020F0502020204030203" pitchFamily="34" charset="0"/>
              </a:rPr>
              <a:t> comportent peu de valeurs nulles.</a:t>
            </a:r>
          </a:p>
          <a:p>
            <a:pPr algn="just"/>
            <a:r>
              <a:rPr lang="fr-FR" dirty="0">
                <a:latin typeface="Lato" panose="020F0502020204030203" pitchFamily="34" charset="0"/>
                <a:ea typeface="Lato" panose="020F0502020204030203" pitchFamily="34" charset="0"/>
                <a:cs typeface="Lato" panose="020F0502020204030203" pitchFamily="34" charset="0"/>
              </a:rPr>
              <a:t>Avant de passer à la segmentation, nous allons commencer par observer les différentes </a:t>
            </a:r>
            <a:r>
              <a:rPr lang="fr-FR" dirty="0" err="1">
                <a:latin typeface="Lato" panose="020F0502020204030203" pitchFamily="34" charset="0"/>
                <a:ea typeface="Lato" panose="020F0502020204030203" pitchFamily="34" charset="0"/>
                <a:cs typeface="Lato" panose="020F0502020204030203" pitchFamily="34" charset="0"/>
              </a:rPr>
              <a:t>features</a:t>
            </a:r>
            <a:r>
              <a:rPr lang="fr-FR" dirty="0">
                <a:latin typeface="Lato" panose="020F0502020204030203" pitchFamily="34" charset="0"/>
                <a:ea typeface="Lato" panose="020F0502020204030203" pitchFamily="34" charset="0"/>
                <a:cs typeface="Lato" panose="020F0502020204030203" pitchFamily="34" charset="0"/>
              </a:rPr>
              <a:t> contenues dans notre jeu de données.</a:t>
            </a:r>
          </a:p>
        </p:txBody>
      </p:sp>
      <p:cxnSp>
        <p:nvCxnSpPr>
          <p:cNvPr id="25" name="Connecteur droit 24">
            <a:extLst>
              <a:ext uri="{FF2B5EF4-FFF2-40B4-BE49-F238E27FC236}">
                <a16:creationId xmlns:a16="http://schemas.microsoft.com/office/drawing/2014/main" id="{F4BD0F1A-77AD-C072-2BCF-D9C675E36292}"/>
              </a:ext>
            </a:extLst>
          </p:cNvPr>
          <p:cNvCxnSpPr>
            <a:cxnSpLocks/>
          </p:cNvCxnSpPr>
          <p:nvPr/>
        </p:nvCxnSpPr>
        <p:spPr>
          <a:xfrm>
            <a:off x="920620" y="1978089"/>
            <a:ext cx="3396343" cy="0"/>
          </a:xfrm>
          <a:prstGeom prst="line">
            <a:avLst/>
          </a:prstGeom>
          <a:ln>
            <a:solidFill>
              <a:srgbClr val="6B7CE4"/>
            </a:solidFill>
          </a:ln>
        </p:spPr>
        <p:style>
          <a:lnRef idx="3">
            <a:schemeClr val="dk1"/>
          </a:lnRef>
          <a:fillRef idx="0">
            <a:schemeClr val="dk1"/>
          </a:fillRef>
          <a:effectRef idx="2">
            <a:schemeClr val="dk1"/>
          </a:effectRef>
          <a:fontRef idx="minor">
            <a:schemeClr val="tx1"/>
          </a:fontRef>
        </p:style>
      </p:cxnSp>
      <p:pic>
        <p:nvPicPr>
          <p:cNvPr id="7194" name="Picture 26" descr="Material - Guia do empréstimo para capital de giro - Olist">
            <a:extLst>
              <a:ext uri="{FF2B5EF4-FFF2-40B4-BE49-F238E27FC236}">
                <a16:creationId xmlns:a16="http://schemas.microsoft.com/office/drawing/2014/main" id="{A4A49801-66DC-6314-A118-3E5F72FC58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222441"/>
            <a:ext cx="6172200" cy="440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2844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2422</TotalTime>
  <Words>2210</Words>
  <Application>Microsoft Office PowerPoint</Application>
  <PresentationFormat>Grand écran</PresentationFormat>
  <Paragraphs>154</Paragraphs>
  <Slides>45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vt:lpstr>
      <vt:lpstr>Calibri</vt:lpstr>
      <vt:lpstr>Calibri Light</vt:lpstr>
      <vt:lpstr>Lato</vt:lpstr>
      <vt:lpstr>Söhne</vt:lpstr>
      <vt:lpstr>Wingdings</vt:lpstr>
      <vt:lpstr>Thème Office</vt:lpstr>
      <vt:lpstr>SEGMENTEZ DES CLIENTS D’UN SITE E-COMMERCE</vt:lpstr>
      <vt:lpstr>SOMMAIRE</vt:lpstr>
      <vt:lpstr>CONTEXTE ET PROBLÉMATIQUE</vt:lpstr>
      <vt:lpstr>ANALYSE DES DONNÉES Analyse Exploratoire | Segmentation RFM | Features engineering</vt:lpstr>
      <vt:lpstr>Analyse exploratoire</vt:lpstr>
      <vt:lpstr>Les clients:</vt:lpstr>
      <vt:lpstr>Les commandes:</vt:lpstr>
      <vt:lpstr>Les produits:</vt:lpstr>
      <vt:lpstr>Analyse exploratoire</vt:lpstr>
      <vt:lpstr>Analyse des commandes</vt:lpstr>
      <vt:lpstr>Type de paiement utilisé</vt:lpstr>
      <vt:lpstr>Notes d’évaluation des clients</vt:lpstr>
      <vt:lpstr>Localisation des clients</vt:lpstr>
      <vt:lpstr>Catégories de produits achetés</vt:lpstr>
      <vt:lpstr>Statut de livraison des commandes</vt:lpstr>
      <vt:lpstr>Prix des commandes</vt:lpstr>
      <vt:lpstr>SEGMENTATION RFM</vt:lpstr>
      <vt:lpstr>Interprétation RFM</vt:lpstr>
      <vt:lpstr>Interprétation RFM</vt:lpstr>
      <vt:lpstr>Aspect métier de la segmentation :</vt:lpstr>
      <vt:lpstr>Répartition des clients </vt:lpstr>
      <vt:lpstr>Feature engineering</vt:lpstr>
      <vt:lpstr>MODÉLISATIONS</vt:lpstr>
      <vt:lpstr>NOMBRE DE CLUSTERS Méthode du coude</vt:lpstr>
      <vt:lpstr>NOMBRE DE CLUSTERS Autres métriques</vt:lpstr>
      <vt:lpstr>QUALITÉ DU CLUSTERING Silhouette Plot</vt:lpstr>
      <vt:lpstr>INTERPRÉTATION DU CLUSTERING </vt:lpstr>
      <vt:lpstr>INTERPRÉTATION DU CLUSTERING </vt:lpstr>
      <vt:lpstr>INTERPRÉTATION DU CLUSTERING </vt:lpstr>
      <vt:lpstr>INTERPRÉTATION DU CLUSTERING </vt:lpstr>
      <vt:lpstr>INTERPRÉTATION DU CLUSTERING </vt:lpstr>
      <vt:lpstr>INTERPRÉTATION DU CLUSTERING </vt:lpstr>
      <vt:lpstr>REDUCTION DE DIMENSIONS PCA | t-SNE</vt:lpstr>
      <vt:lpstr>ACP</vt:lpstr>
      <vt:lpstr>ACP</vt:lpstr>
      <vt:lpstr>t-SNE</vt:lpstr>
      <vt:lpstr>t-SNE Perplexité</vt:lpstr>
      <vt:lpstr>t-SNE</vt:lpstr>
      <vt:lpstr>INTERPRÉTATION DU CLUSTERING </vt:lpstr>
      <vt:lpstr>INTERPRÉTATION DU CLUSTERING </vt:lpstr>
      <vt:lpstr>Autres méthodes de clusterisation Utilisons d’autres techniques de clusterisation afin de comparer les résultats avec Kmeans.</vt:lpstr>
      <vt:lpstr>Stabilité temporelle</vt:lpstr>
      <vt:lpstr>Evolution du score ARI dans le temps</vt:lpstr>
      <vt:lpstr>CONCLUSION</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SEGMENTEZ DES CLIENTS D’UN SITE E-COMMERCE</dc:title>
  <dc:creator>aurelien testelin</dc:creator>
  <cp:lastModifiedBy>aurelien testelin</cp:lastModifiedBy>
  <cp:revision>65</cp:revision>
  <dcterms:created xsi:type="dcterms:W3CDTF">2023-04-19T13:46:14Z</dcterms:created>
  <dcterms:modified xsi:type="dcterms:W3CDTF">2023-04-21T22:06:44Z</dcterms:modified>
</cp:coreProperties>
</file>